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10692000" cx="7560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747775"/>
          </p15:clr>
        </p15:guide>
        <p15:guide id="2" pos="238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ED70B73-2ACE-45A5-88D3-92559C71CDCE}">
  <a:tblStyle styleId="{7ED70B73-2ACE-45A5-88D3-92559C71CDC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6c0d91bf6_0_87: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e6c0d91bf6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e93d6551cc_0_9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e93d6551c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6c0d91bf6_0_117: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e6c0d91bf6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750d7dfdd7_0_2: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750d7dfdd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750d7dfdd7_0_2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750d7dfdd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750d7dfdd7_0_3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750d7dfdd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e93d6551cc_0_6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e93d6551c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750d7dfdd7_0_13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750d7dfdd7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e6c0d91bf6_0_18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e6c0d91bf6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e93d6551cc_0_3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e93d6551c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6c0d91bf6_0_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6c0d91bf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74ec6151e2_1_16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74ec6151e2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74ec6151e2_1_17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74ec6151e2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74ec6151e2_1_18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74ec6151e2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74ec6151e2_1_20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74ec6151e2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e6c0d91bf6_0_27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e6c0d91bf6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e93d6551cc_0_8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e93d6551c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e6c0d91bf6_0_29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e6c0d91bf6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e6c0d91bf6_0_32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e6c0d91bf6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750d7dfdd7_0_102: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750d7dfdd7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750d7dfdd7_0_12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750d7dfdd7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7514e7509d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7514e750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e9a06ed97e_0_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e9a06ed97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750d7dfdd7_0_14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750d7dfdd7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e6c0d91bf6_0_362: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e6c0d91bf6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6c0d91bf6_0_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e6c0d91bf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e93d6551cc_0_13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e93d6551cc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74ec6151e2_1_0: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74ec6151e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74ec6151e2_1_12: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74ec6151e2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74ec6151e2_1_24: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74ec6151e2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e93d6551cc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e93d6551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113750" lIns="113750" spcFirstLastPara="1" rIns="113750" wrap="square" tIns="113750">
            <a:normAutofit/>
          </a:bodyPr>
          <a:lstStyle>
            <a:lvl1pPr lvl="0" algn="ctr">
              <a:spcBef>
                <a:spcPts val="0"/>
              </a:spcBef>
              <a:spcAft>
                <a:spcPts val="0"/>
              </a:spcAft>
              <a:buSzPts val="6500"/>
              <a:buNone/>
              <a:defRPr sz="6500"/>
            </a:lvl1pPr>
            <a:lvl2pPr lvl="1" algn="ctr">
              <a:spcBef>
                <a:spcPts val="0"/>
              </a:spcBef>
              <a:spcAft>
                <a:spcPts val="0"/>
              </a:spcAft>
              <a:buSzPts val="6500"/>
              <a:buNone/>
              <a:defRPr sz="6500"/>
            </a:lvl2pPr>
            <a:lvl3pPr lvl="2" algn="ctr">
              <a:spcBef>
                <a:spcPts val="0"/>
              </a:spcBef>
              <a:spcAft>
                <a:spcPts val="0"/>
              </a:spcAft>
              <a:buSzPts val="6500"/>
              <a:buNone/>
              <a:defRPr sz="6500"/>
            </a:lvl3pPr>
            <a:lvl4pPr lvl="3" algn="ctr">
              <a:spcBef>
                <a:spcPts val="0"/>
              </a:spcBef>
              <a:spcAft>
                <a:spcPts val="0"/>
              </a:spcAft>
              <a:buSzPts val="6500"/>
              <a:buNone/>
              <a:defRPr sz="6500"/>
            </a:lvl4pPr>
            <a:lvl5pPr lvl="4" algn="ctr">
              <a:spcBef>
                <a:spcPts val="0"/>
              </a:spcBef>
              <a:spcAft>
                <a:spcPts val="0"/>
              </a:spcAft>
              <a:buSzPts val="6500"/>
              <a:buNone/>
              <a:defRPr sz="6500"/>
            </a:lvl5pPr>
            <a:lvl6pPr lvl="5" algn="ctr">
              <a:spcBef>
                <a:spcPts val="0"/>
              </a:spcBef>
              <a:spcAft>
                <a:spcPts val="0"/>
              </a:spcAft>
              <a:buSzPts val="6500"/>
              <a:buNone/>
              <a:defRPr sz="6500"/>
            </a:lvl6pPr>
            <a:lvl7pPr lvl="6" algn="ctr">
              <a:spcBef>
                <a:spcPts val="0"/>
              </a:spcBef>
              <a:spcAft>
                <a:spcPts val="0"/>
              </a:spcAft>
              <a:buSzPts val="6500"/>
              <a:buNone/>
              <a:defRPr sz="6500"/>
            </a:lvl7pPr>
            <a:lvl8pPr lvl="7" algn="ctr">
              <a:spcBef>
                <a:spcPts val="0"/>
              </a:spcBef>
              <a:spcAft>
                <a:spcPts val="0"/>
              </a:spcAft>
              <a:buSzPts val="6500"/>
              <a:buNone/>
              <a:defRPr sz="6500"/>
            </a:lvl8pPr>
            <a:lvl9pPr lvl="8" algn="ctr">
              <a:spcBef>
                <a:spcPts val="0"/>
              </a:spcBef>
              <a:spcAft>
                <a:spcPts val="0"/>
              </a:spcAft>
              <a:buSzPts val="6500"/>
              <a:buNone/>
              <a:defRPr sz="65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113750" lIns="113750" spcFirstLastPara="1" rIns="113750" wrap="square" tIns="11375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800"/>
          </a:xfrm>
          <a:prstGeom prst="rect">
            <a:avLst/>
          </a:prstGeom>
        </p:spPr>
        <p:txBody>
          <a:bodyPr anchorCtr="0" anchor="b" bIns="113750" lIns="113750" spcFirstLastPara="1" rIns="113750" wrap="square" tIns="113750">
            <a:normAutofit/>
          </a:bodyPr>
          <a:lstStyle>
            <a:lvl1pPr lvl="0" algn="ctr">
              <a:spcBef>
                <a:spcPts val="0"/>
              </a:spcBef>
              <a:spcAft>
                <a:spcPts val="0"/>
              </a:spcAft>
              <a:buSzPts val="14900"/>
              <a:buNone/>
              <a:defRPr sz="14900"/>
            </a:lvl1pPr>
            <a:lvl2pPr lvl="1" algn="ctr">
              <a:spcBef>
                <a:spcPts val="0"/>
              </a:spcBef>
              <a:spcAft>
                <a:spcPts val="0"/>
              </a:spcAft>
              <a:buSzPts val="14900"/>
              <a:buNone/>
              <a:defRPr sz="14900"/>
            </a:lvl2pPr>
            <a:lvl3pPr lvl="2" algn="ctr">
              <a:spcBef>
                <a:spcPts val="0"/>
              </a:spcBef>
              <a:spcAft>
                <a:spcPts val="0"/>
              </a:spcAft>
              <a:buSzPts val="14900"/>
              <a:buNone/>
              <a:defRPr sz="14900"/>
            </a:lvl3pPr>
            <a:lvl4pPr lvl="3" algn="ctr">
              <a:spcBef>
                <a:spcPts val="0"/>
              </a:spcBef>
              <a:spcAft>
                <a:spcPts val="0"/>
              </a:spcAft>
              <a:buSzPts val="14900"/>
              <a:buNone/>
              <a:defRPr sz="14900"/>
            </a:lvl4pPr>
            <a:lvl5pPr lvl="4" algn="ctr">
              <a:spcBef>
                <a:spcPts val="0"/>
              </a:spcBef>
              <a:spcAft>
                <a:spcPts val="0"/>
              </a:spcAft>
              <a:buSzPts val="14900"/>
              <a:buNone/>
              <a:defRPr sz="14900"/>
            </a:lvl5pPr>
            <a:lvl6pPr lvl="5" algn="ctr">
              <a:spcBef>
                <a:spcPts val="0"/>
              </a:spcBef>
              <a:spcAft>
                <a:spcPts val="0"/>
              </a:spcAft>
              <a:buSzPts val="14900"/>
              <a:buNone/>
              <a:defRPr sz="14900"/>
            </a:lvl6pPr>
            <a:lvl7pPr lvl="6" algn="ctr">
              <a:spcBef>
                <a:spcPts val="0"/>
              </a:spcBef>
              <a:spcAft>
                <a:spcPts val="0"/>
              </a:spcAft>
              <a:buSzPts val="14900"/>
              <a:buNone/>
              <a:defRPr sz="14900"/>
            </a:lvl7pPr>
            <a:lvl8pPr lvl="7" algn="ctr">
              <a:spcBef>
                <a:spcPts val="0"/>
              </a:spcBef>
              <a:spcAft>
                <a:spcPts val="0"/>
              </a:spcAft>
              <a:buSzPts val="14900"/>
              <a:buNone/>
              <a:defRPr sz="14900"/>
            </a:lvl8pPr>
            <a:lvl9pPr lvl="8" algn="ctr">
              <a:spcBef>
                <a:spcPts val="0"/>
              </a:spcBef>
              <a:spcAft>
                <a:spcPts val="0"/>
              </a:spcAft>
              <a:buSzPts val="14900"/>
              <a:buNone/>
              <a:defRPr sz="149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113750" lIns="113750" spcFirstLastPara="1" rIns="113750" wrap="square" tIns="113750">
            <a:normAutofit/>
          </a:bodyPr>
          <a:lstStyle>
            <a:lvl1pPr indent="-368300" lvl="0" marL="457200" algn="ctr">
              <a:spcBef>
                <a:spcPts val="0"/>
              </a:spcBef>
              <a:spcAft>
                <a:spcPts val="0"/>
              </a:spcAft>
              <a:buSzPts val="2200"/>
              <a:buChar char="●"/>
              <a:defRPr/>
            </a:lvl1pPr>
            <a:lvl2pPr indent="-336550" lvl="1" marL="914400" algn="ctr">
              <a:spcBef>
                <a:spcPts val="0"/>
              </a:spcBef>
              <a:spcAft>
                <a:spcPts val="0"/>
              </a:spcAft>
              <a:buSzPts val="1700"/>
              <a:buChar char="○"/>
              <a:defRPr/>
            </a:lvl2pPr>
            <a:lvl3pPr indent="-336550" lvl="2" marL="1371600" algn="ctr">
              <a:spcBef>
                <a:spcPts val="0"/>
              </a:spcBef>
              <a:spcAft>
                <a:spcPts val="0"/>
              </a:spcAft>
              <a:buSzPts val="1700"/>
              <a:buChar char="■"/>
              <a:defRPr/>
            </a:lvl3pPr>
            <a:lvl4pPr indent="-336550" lvl="3" marL="1828800" algn="ctr">
              <a:spcBef>
                <a:spcPts val="0"/>
              </a:spcBef>
              <a:spcAft>
                <a:spcPts val="0"/>
              </a:spcAft>
              <a:buSzPts val="1700"/>
              <a:buChar char="●"/>
              <a:defRPr/>
            </a:lvl4pPr>
            <a:lvl5pPr indent="-336550" lvl="4" marL="2286000" algn="ctr">
              <a:spcBef>
                <a:spcPts val="0"/>
              </a:spcBef>
              <a:spcAft>
                <a:spcPts val="0"/>
              </a:spcAft>
              <a:buSzPts val="1700"/>
              <a:buChar char="○"/>
              <a:defRPr/>
            </a:lvl5pPr>
            <a:lvl6pPr indent="-336550" lvl="5" marL="2743200" algn="ctr">
              <a:spcBef>
                <a:spcPts val="0"/>
              </a:spcBef>
              <a:spcAft>
                <a:spcPts val="0"/>
              </a:spcAft>
              <a:buSzPts val="1700"/>
              <a:buChar char="■"/>
              <a:defRPr/>
            </a:lvl6pPr>
            <a:lvl7pPr indent="-336550" lvl="6" marL="3200400" algn="ctr">
              <a:spcBef>
                <a:spcPts val="0"/>
              </a:spcBef>
              <a:spcAft>
                <a:spcPts val="0"/>
              </a:spcAft>
              <a:buSzPts val="1700"/>
              <a:buChar char="●"/>
              <a:defRPr/>
            </a:lvl7pPr>
            <a:lvl8pPr indent="-336550" lvl="7" marL="3657600" algn="ctr">
              <a:spcBef>
                <a:spcPts val="0"/>
              </a:spcBef>
              <a:spcAft>
                <a:spcPts val="0"/>
              </a:spcAft>
              <a:buSzPts val="1700"/>
              <a:buChar char="○"/>
              <a:defRPr/>
            </a:lvl8pPr>
            <a:lvl9pPr indent="-336550" lvl="8" marL="4114800" algn="ctr">
              <a:spcBef>
                <a:spcPts val="0"/>
              </a:spcBef>
              <a:spcAft>
                <a:spcPts val="0"/>
              </a:spcAft>
              <a:buSzPts val="17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113750" lIns="113750" spcFirstLastPara="1" rIns="113750" wrap="square" tIns="113750">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700"/>
          </a:xfrm>
          <a:prstGeom prst="rect">
            <a:avLst/>
          </a:prstGeom>
        </p:spPr>
        <p:txBody>
          <a:bodyPr anchorCtr="0" anchor="t" bIns="113750" lIns="113750" spcFirstLastPara="1" rIns="113750" wrap="square" tIns="11375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113750" lIns="113750" spcFirstLastPara="1" rIns="113750" wrap="square" tIns="11375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700"/>
          </a:xfrm>
          <a:prstGeom prst="rect">
            <a:avLst/>
          </a:prstGeom>
        </p:spPr>
        <p:txBody>
          <a:bodyPr anchorCtr="0" anchor="t" bIns="113750" lIns="113750" spcFirstLastPara="1" rIns="113750" wrap="square" tIns="11375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113750" lIns="113750" spcFirstLastPara="1" rIns="113750" wrap="square" tIns="11375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113750" lIns="113750" spcFirstLastPara="1" rIns="113750" wrap="square" tIns="11375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700"/>
          </a:xfrm>
          <a:prstGeom prst="rect">
            <a:avLst/>
          </a:prstGeom>
        </p:spPr>
        <p:txBody>
          <a:bodyPr anchorCtr="0" anchor="t" bIns="113750" lIns="113750" spcFirstLastPara="1" rIns="113750" wrap="square" tIns="11375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113750" lIns="113750" spcFirstLastPara="1" rIns="113750" wrap="square" tIns="11375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113750" lIns="113750" spcFirstLastPara="1" rIns="113750" wrap="square" tIns="113750">
            <a:normAutofit/>
          </a:bodyPr>
          <a:lstStyle>
            <a:lvl1pPr indent="-323850" lvl="0" marL="457200">
              <a:spcBef>
                <a:spcPts val="0"/>
              </a:spcBef>
              <a:spcAft>
                <a:spcPts val="0"/>
              </a:spcAft>
              <a:buSzPts val="1500"/>
              <a:buChar char="●"/>
              <a:defRPr sz="15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113750" lIns="113750" spcFirstLastPara="1" rIns="113750" wrap="square" tIns="113750">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113750" lIns="113750" spcFirstLastPara="1" rIns="113750" wrap="square" tIns="11375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113750" lIns="113750" spcFirstLastPara="1" rIns="113750" wrap="square" tIns="11375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113750" lIns="113750" spcFirstLastPara="1" rIns="113750" wrap="square" tIns="113750">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113750" lIns="113750" spcFirstLastPara="1" rIns="113750" wrap="square" tIns="11375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113750" lIns="113750" spcFirstLastPara="1" rIns="113750" wrap="square" tIns="113750">
            <a:norm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700"/>
          </a:xfrm>
          <a:prstGeom prst="rect">
            <a:avLst/>
          </a:prstGeom>
          <a:noFill/>
          <a:ln>
            <a:noFill/>
          </a:ln>
        </p:spPr>
        <p:txBody>
          <a:bodyPr anchorCtr="0" anchor="t" bIns="113750" lIns="113750" spcFirstLastPara="1" rIns="113750" wrap="square" tIns="113750">
            <a:norm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113750" lIns="113750" spcFirstLastPara="1" rIns="113750" wrap="square" tIns="113750">
            <a:norm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0"/>
              </a:spcBef>
              <a:spcAft>
                <a:spcPts val="0"/>
              </a:spcAft>
              <a:buClr>
                <a:schemeClr val="dk2"/>
              </a:buClr>
              <a:buSzPts val="1700"/>
              <a:buChar char="○"/>
              <a:defRPr sz="1700">
                <a:solidFill>
                  <a:schemeClr val="dk2"/>
                </a:solidFill>
              </a:defRPr>
            </a:lvl2pPr>
            <a:lvl3pPr indent="-336550" lvl="2" marL="1371600">
              <a:lnSpc>
                <a:spcPct val="115000"/>
              </a:lnSpc>
              <a:spcBef>
                <a:spcPts val="0"/>
              </a:spcBef>
              <a:spcAft>
                <a:spcPts val="0"/>
              </a:spcAft>
              <a:buClr>
                <a:schemeClr val="dk2"/>
              </a:buClr>
              <a:buSzPts val="1700"/>
              <a:buChar char="■"/>
              <a:defRPr sz="1700">
                <a:solidFill>
                  <a:schemeClr val="dk2"/>
                </a:solidFill>
              </a:defRPr>
            </a:lvl3pPr>
            <a:lvl4pPr indent="-336550" lvl="3" marL="1828800">
              <a:lnSpc>
                <a:spcPct val="115000"/>
              </a:lnSpc>
              <a:spcBef>
                <a:spcPts val="0"/>
              </a:spcBef>
              <a:spcAft>
                <a:spcPts val="0"/>
              </a:spcAft>
              <a:buClr>
                <a:schemeClr val="dk2"/>
              </a:buClr>
              <a:buSzPts val="1700"/>
              <a:buChar char="●"/>
              <a:defRPr sz="1700">
                <a:solidFill>
                  <a:schemeClr val="dk2"/>
                </a:solidFill>
              </a:defRPr>
            </a:lvl4pPr>
            <a:lvl5pPr indent="-336550" lvl="4" marL="2286000">
              <a:lnSpc>
                <a:spcPct val="115000"/>
              </a:lnSpc>
              <a:spcBef>
                <a:spcPts val="0"/>
              </a:spcBef>
              <a:spcAft>
                <a:spcPts val="0"/>
              </a:spcAft>
              <a:buClr>
                <a:schemeClr val="dk2"/>
              </a:buClr>
              <a:buSzPts val="1700"/>
              <a:buChar char="○"/>
              <a:defRPr sz="1700">
                <a:solidFill>
                  <a:schemeClr val="dk2"/>
                </a:solidFill>
              </a:defRPr>
            </a:lvl5pPr>
            <a:lvl6pPr indent="-336550" lvl="5" marL="2743200">
              <a:lnSpc>
                <a:spcPct val="115000"/>
              </a:lnSpc>
              <a:spcBef>
                <a:spcPts val="0"/>
              </a:spcBef>
              <a:spcAft>
                <a:spcPts val="0"/>
              </a:spcAft>
              <a:buClr>
                <a:schemeClr val="dk2"/>
              </a:buClr>
              <a:buSzPts val="1700"/>
              <a:buChar char="■"/>
              <a:defRPr sz="1700">
                <a:solidFill>
                  <a:schemeClr val="dk2"/>
                </a:solidFill>
              </a:defRPr>
            </a:lvl6pPr>
            <a:lvl7pPr indent="-336550" lvl="6" marL="3200400">
              <a:lnSpc>
                <a:spcPct val="115000"/>
              </a:lnSpc>
              <a:spcBef>
                <a:spcPts val="0"/>
              </a:spcBef>
              <a:spcAft>
                <a:spcPts val="0"/>
              </a:spcAft>
              <a:buClr>
                <a:schemeClr val="dk2"/>
              </a:buClr>
              <a:buSzPts val="1700"/>
              <a:buChar char="●"/>
              <a:defRPr sz="1700">
                <a:solidFill>
                  <a:schemeClr val="dk2"/>
                </a:solidFill>
              </a:defRPr>
            </a:lvl7pPr>
            <a:lvl8pPr indent="-336550" lvl="7" marL="3657600">
              <a:lnSpc>
                <a:spcPct val="115000"/>
              </a:lnSpc>
              <a:spcBef>
                <a:spcPts val="0"/>
              </a:spcBef>
              <a:spcAft>
                <a:spcPts val="0"/>
              </a:spcAft>
              <a:buClr>
                <a:schemeClr val="dk2"/>
              </a:buClr>
              <a:buSzPts val="1700"/>
              <a:buChar char="○"/>
              <a:defRPr sz="1700">
                <a:solidFill>
                  <a:schemeClr val="dk2"/>
                </a:solidFill>
              </a:defRPr>
            </a:lvl8pPr>
            <a:lvl9pPr indent="-336550" lvl="8" marL="4114800">
              <a:lnSpc>
                <a:spcPct val="115000"/>
              </a:lnSpc>
              <a:spcBef>
                <a:spcPts val="0"/>
              </a:spcBef>
              <a:spcAft>
                <a:spcPts val="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3750" lIns="113750" spcFirstLastPara="1" rIns="113750" wrap="square" tIns="11375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7.jpg"/><Relationship Id="rId4" Type="http://schemas.openxmlformats.org/officeDocument/2006/relationships/image" Target="../media/image42.jpg"/><Relationship Id="rId5" Type="http://schemas.openxmlformats.org/officeDocument/2006/relationships/image" Target="../media/image36.jpg"/><Relationship Id="rId6" Type="http://schemas.openxmlformats.org/officeDocument/2006/relationships/image" Target="../media/image40.jpg"/><Relationship Id="rId7" Type="http://schemas.openxmlformats.org/officeDocument/2006/relationships/image" Target="../media/image39.jpg"/><Relationship Id="rId8" Type="http://schemas.openxmlformats.org/officeDocument/2006/relationships/image" Target="../media/image3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43.jpg"/><Relationship Id="rId5"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4.jpg"/><Relationship Id="rId4" Type="http://schemas.openxmlformats.org/officeDocument/2006/relationships/image" Target="../media/image2.png"/><Relationship Id="rId5" Type="http://schemas.openxmlformats.org/officeDocument/2006/relationships/image" Target="../media/image46.jpg"/><Relationship Id="rId6" Type="http://schemas.openxmlformats.org/officeDocument/2006/relationships/image" Target="../media/image5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8.jpg"/><Relationship Id="rId4" Type="http://schemas.openxmlformats.org/officeDocument/2006/relationships/image" Target="../media/image2.png"/><Relationship Id="rId5" Type="http://schemas.openxmlformats.org/officeDocument/2006/relationships/image" Target="../media/image51.jpg"/><Relationship Id="rId6"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9.jpg"/><Relationship Id="rId4" Type="http://schemas.openxmlformats.org/officeDocument/2006/relationships/image" Target="../media/image2.png"/><Relationship Id="rId5" Type="http://schemas.openxmlformats.org/officeDocument/2006/relationships/image" Target="../media/image50.jpg"/><Relationship Id="rId6" Type="http://schemas.openxmlformats.org/officeDocument/2006/relationships/image" Target="../media/image57.jpg"/><Relationship Id="rId7" Type="http://schemas.openxmlformats.org/officeDocument/2006/relationships/image" Target="../media/image6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6.jpg"/><Relationship Id="rId4" Type="http://schemas.openxmlformats.org/officeDocument/2006/relationships/image" Target="../media/image2.png"/><Relationship Id="rId5" Type="http://schemas.openxmlformats.org/officeDocument/2006/relationships/image" Target="../media/image64.jpg"/><Relationship Id="rId6" Type="http://schemas.openxmlformats.org/officeDocument/2006/relationships/image" Target="../media/image63.jpg"/><Relationship Id="rId7" Type="http://schemas.openxmlformats.org/officeDocument/2006/relationships/image" Target="../media/image6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7.jpg"/><Relationship Id="rId4" Type="http://schemas.openxmlformats.org/officeDocument/2006/relationships/image" Target="../media/image58.jpg"/><Relationship Id="rId5" Type="http://schemas.openxmlformats.org/officeDocument/2006/relationships/image" Target="../media/image77.jpg"/><Relationship Id="rId6" Type="http://schemas.openxmlformats.org/officeDocument/2006/relationships/image" Target="../media/image66.jpg"/><Relationship Id="rId7"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2.jpg"/><Relationship Id="rId4" Type="http://schemas.openxmlformats.org/officeDocument/2006/relationships/image" Target="../media/image55.png"/><Relationship Id="rId5" Type="http://schemas.openxmlformats.org/officeDocument/2006/relationships/image" Target="../media/image73.jpg"/><Relationship Id="rId6" Type="http://schemas.openxmlformats.org/officeDocument/2006/relationships/image" Target="../media/image70.jpg"/><Relationship Id="rId7" Type="http://schemas.openxmlformats.org/officeDocument/2006/relationships/image" Target="../media/image71.jpg"/><Relationship Id="rId8" Type="http://schemas.openxmlformats.org/officeDocument/2006/relationships/image" Target="../media/image7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5.jpg"/><Relationship Id="rId4" Type="http://schemas.openxmlformats.org/officeDocument/2006/relationships/image" Target="../media/image62.png"/><Relationship Id="rId5" Type="http://schemas.openxmlformats.org/officeDocument/2006/relationships/image" Target="../media/image69.png"/><Relationship Id="rId6" Type="http://schemas.openxmlformats.org/officeDocument/2006/relationships/image" Target="../media/image59.png"/><Relationship Id="rId7"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3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9.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11.png"/><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23.png"/><Relationship Id="rId7" Type="http://schemas.openxmlformats.org/officeDocument/2006/relationships/image" Target="../media/image31.jpg"/><Relationship Id="rId8"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3626" r="48908" t="0"/>
          <a:stretch/>
        </p:blipFill>
        <p:spPr>
          <a:xfrm>
            <a:off x="0" y="-76175"/>
            <a:ext cx="7614249" cy="10692001"/>
          </a:xfrm>
          <a:prstGeom prst="rect">
            <a:avLst/>
          </a:prstGeom>
          <a:noFill/>
          <a:ln>
            <a:noFill/>
          </a:ln>
        </p:spPr>
      </p:pic>
      <p:sp>
        <p:nvSpPr>
          <p:cNvPr id="55" name="Google Shape;55;p13"/>
          <p:cNvSpPr txBox="1"/>
          <p:nvPr>
            <p:ph idx="1" type="subTitle"/>
          </p:nvPr>
        </p:nvSpPr>
        <p:spPr>
          <a:xfrm>
            <a:off x="368105" y="1747800"/>
            <a:ext cx="5508600" cy="943200"/>
          </a:xfrm>
          <a:prstGeom prst="rect">
            <a:avLst/>
          </a:prstGeom>
          <a:effectLst>
            <a:outerShdw blurRad="142875" rotWithShape="0" algn="bl">
              <a:srgbClr val="000000">
                <a:alpha val="52999"/>
              </a:srgbClr>
            </a:outerShdw>
          </a:effectLst>
        </p:spPr>
        <p:txBody>
          <a:bodyPr anchorCtr="0" anchor="t" bIns="113750" lIns="113750" spcFirstLastPara="1" rIns="113750" wrap="square" tIns="113750">
            <a:normAutofit/>
          </a:bodyPr>
          <a:lstStyle/>
          <a:p>
            <a:pPr indent="0" lvl="0" marL="0" rtl="0" algn="l">
              <a:spcBef>
                <a:spcPts val="0"/>
              </a:spcBef>
              <a:spcAft>
                <a:spcPts val="0"/>
              </a:spcAft>
              <a:buNone/>
            </a:pPr>
            <a:r>
              <a:rPr b="1" lang="en" sz="2000">
                <a:solidFill>
                  <a:schemeClr val="lt1"/>
                </a:solidFill>
                <a:latin typeface="BIZ UDPGothic"/>
                <a:ea typeface="BIZ UDPGothic"/>
                <a:cs typeface="BIZ UDPGothic"/>
                <a:sym typeface="BIZ UDPGothic"/>
              </a:rPr>
              <a:t>【完全版】学校紹介資料</a:t>
            </a:r>
            <a:endParaRPr b="1" sz="2000">
              <a:solidFill>
                <a:schemeClr val="lt1"/>
              </a:solidFill>
              <a:latin typeface="BIZ UDPGothic"/>
              <a:ea typeface="BIZ UDPGothic"/>
              <a:cs typeface="BIZ UDPGothic"/>
              <a:sym typeface="BIZ UDPGothic"/>
            </a:endParaRPr>
          </a:p>
        </p:txBody>
      </p:sp>
      <p:pic>
        <p:nvPicPr>
          <p:cNvPr id="56" name="Google Shape;56;p13"/>
          <p:cNvPicPr preferRelativeResize="0"/>
          <p:nvPr/>
        </p:nvPicPr>
        <p:blipFill>
          <a:blip r:embed="rId4">
            <a:alphaModFix/>
          </a:blip>
          <a:stretch>
            <a:fillRect/>
          </a:stretch>
        </p:blipFill>
        <p:spPr>
          <a:xfrm>
            <a:off x="5838612" y="579045"/>
            <a:ext cx="1216399" cy="667589"/>
          </a:xfrm>
          <a:prstGeom prst="rect">
            <a:avLst/>
          </a:prstGeom>
          <a:noFill/>
          <a:ln>
            <a:noFill/>
          </a:ln>
        </p:spPr>
      </p:pic>
      <p:sp>
        <p:nvSpPr>
          <p:cNvPr id="57" name="Google Shape;57;p13"/>
          <p:cNvSpPr txBox="1"/>
          <p:nvPr>
            <p:ph idx="1" type="subTitle"/>
          </p:nvPr>
        </p:nvSpPr>
        <p:spPr>
          <a:xfrm>
            <a:off x="444305" y="2205000"/>
            <a:ext cx="5508600" cy="943200"/>
          </a:xfrm>
          <a:prstGeom prst="rect">
            <a:avLst/>
          </a:prstGeom>
          <a:effectLst>
            <a:outerShdw blurRad="142875" rotWithShape="0" algn="bl">
              <a:srgbClr val="000000">
                <a:alpha val="52999"/>
              </a:srgbClr>
            </a:outerShdw>
          </a:effectLst>
        </p:spPr>
        <p:txBody>
          <a:bodyPr anchorCtr="0" anchor="t" bIns="113750" lIns="113750" spcFirstLastPara="1" rIns="113750" wrap="square" tIns="113750">
            <a:normAutofit/>
          </a:bodyPr>
          <a:lstStyle/>
          <a:p>
            <a:pPr indent="0" lvl="0" marL="0" rtl="0" algn="l">
              <a:spcBef>
                <a:spcPts val="0"/>
              </a:spcBef>
              <a:spcAft>
                <a:spcPts val="0"/>
              </a:spcAft>
              <a:buNone/>
            </a:pPr>
            <a:r>
              <a:rPr b="1" lang="en" sz="3300">
                <a:solidFill>
                  <a:schemeClr val="lt1"/>
                </a:solidFill>
                <a:latin typeface="BIZ UDPGothic"/>
                <a:ea typeface="BIZ UDPGothic"/>
                <a:cs typeface="BIZ UDPGothic"/>
                <a:sym typeface="BIZ UDPGothic"/>
              </a:rPr>
              <a:t>Baguio JICの</a:t>
            </a:r>
            <a:r>
              <a:rPr b="1" lang="en" sz="3300">
                <a:solidFill>
                  <a:schemeClr val="lt1"/>
                </a:solidFill>
                <a:latin typeface="BIZ UDPGothic"/>
                <a:ea typeface="BIZ UDPGothic"/>
                <a:cs typeface="BIZ UDPGothic"/>
                <a:sym typeface="BIZ UDPGothic"/>
              </a:rPr>
              <a:t>説明書</a:t>
            </a:r>
            <a:endParaRPr b="1" sz="3300">
              <a:solidFill>
                <a:schemeClr val="lt1"/>
              </a:solidFill>
              <a:latin typeface="BIZ UDPGothic"/>
              <a:ea typeface="BIZ UDPGothic"/>
              <a:cs typeface="BIZ UDPGothic"/>
              <a:sym typeface="BIZ UDPGothic"/>
            </a:endParaRPr>
          </a:p>
        </p:txBody>
      </p:sp>
      <p:sp>
        <p:nvSpPr>
          <p:cNvPr id="58" name="Google Shape;58;p13"/>
          <p:cNvSpPr txBox="1"/>
          <p:nvPr>
            <p:ph idx="1" type="subTitle"/>
          </p:nvPr>
        </p:nvSpPr>
        <p:spPr>
          <a:xfrm>
            <a:off x="444305" y="2919600"/>
            <a:ext cx="5508600" cy="943200"/>
          </a:xfrm>
          <a:prstGeom prst="rect">
            <a:avLst/>
          </a:prstGeom>
          <a:effectLst>
            <a:outerShdw blurRad="200025" rotWithShape="0" algn="bl" dir="120000" dist="9525">
              <a:srgbClr val="000000">
                <a:alpha val="52999"/>
              </a:srgbClr>
            </a:outerShdw>
          </a:effectLst>
        </p:spPr>
        <p:txBody>
          <a:bodyPr anchorCtr="0" anchor="t" bIns="113750" lIns="113750" spcFirstLastPara="1" rIns="113750" wrap="square" tIns="113750">
            <a:normAutofit/>
          </a:bodyPr>
          <a:lstStyle/>
          <a:p>
            <a:pPr indent="0" lvl="0" marL="0" rtl="0" algn="l">
              <a:lnSpc>
                <a:spcPct val="150000"/>
              </a:lnSpc>
              <a:spcBef>
                <a:spcPts val="0"/>
              </a:spcBef>
              <a:spcAft>
                <a:spcPts val="0"/>
              </a:spcAft>
              <a:buNone/>
            </a:pPr>
            <a:r>
              <a:rPr b="1" lang="en" sz="1300">
                <a:solidFill>
                  <a:schemeClr val="lt1"/>
                </a:solidFill>
                <a:latin typeface="BIZ UDPGothic"/>
                <a:ea typeface="BIZ UDPGothic"/>
                <a:cs typeface="BIZ UDPGothic"/>
                <a:sym typeface="BIZ UDPGothic"/>
              </a:rPr>
              <a:t>メイン校舎&amp;プレミアム校舎のコースや施設紹介を完全網羅</a:t>
            </a:r>
            <a:endParaRPr b="1" sz="130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300">
                <a:solidFill>
                  <a:schemeClr val="lt1"/>
                </a:solidFill>
                <a:latin typeface="BIZ UDPGothic"/>
                <a:ea typeface="BIZ UDPGothic"/>
                <a:cs typeface="BIZ UDPGothic"/>
                <a:sym typeface="BIZ UDPGothic"/>
              </a:rPr>
              <a:t>これを読めば、JICのほぼ全てが分かる！</a:t>
            </a:r>
            <a:endParaRPr b="1" sz="1300">
              <a:solidFill>
                <a:schemeClr val="lt1"/>
              </a:solidFill>
              <a:latin typeface="BIZ UDPGothic"/>
              <a:ea typeface="BIZ UDPGothic"/>
              <a:cs typeface="BIZ UDPGothic"/>
              <a:sym typeface="BIZ UDPGothic"/>
            </a:endParaRPr>
          </a:p>
        </p:txBody>
      </p:sp>
      <p:sp>
        <p:nvSpPr>
          <p:cNvPr id="59" name="Google Shape;59;p13"/>
          <p:cNvSpPr txBox="1"/>
          <p:nvPr>
            <p:ph idx="1" type="subTitle"/>
          </p:nvPr>
        </p:nvSpPr>
        <p:spPr>
          <a:xfrm>
            <a:off x="1025700" y="9892225"/>
            <a:ext cx="5508600" cy="437700"/>
          </a:xfrm>
          <a:prstGeom prst="rect">
            <a:avLst/>
          </a:prstGeom>
          <a:effectLst>
            <a:outerShdw blurRad="142875" rotWithShape="0" algn="bl">
              <a:srgbClr val="000000">
                <a:alpha val="52999"/>
              </a:srgbClr>
            </a:outerShdw>
          </a:effectLst>
        </p:spPr>
        <p:txBody>
          <a:bodyPr anchorCtr="0" anchor="t" bIns="113750" lIns="113750" spcFirstLastPara="1" rIns="113750" wrap="square" tIns="113750">
            <a:noAutofit/>
          </a:bodyPr>
          <a:lstStyle/>
          <a:p>
            <a:pPr indent="0" lvl="0" marL="0" rtl="0" algn="ctr">
              <a:lnSpc>
                <a:spcPct val="150000"/>
              </a:lnSpc>
              <a:spcBef>
                <a:spcPts val="0"/>
              </a:spcBef>
              <a:spcAft>
                <a:spcPts val="0"/>
              </a:spcAft>
              <a:buNone/>
            </a:pPr>
            <a:r>
              <a:rPr b="1" lang="en" sz="1400">
                <a:solidFill>
                  <a:schemeClr val="lt1"/>
                </a:solidFill>
                <a:latin typeface="BIZ UDPGothic"/>
                <a:ea typeface="BIZ UDPGothic"/>
                <a:cs typeface="BIZ UDPGothic"/>
                <a:sym typeface="BIZ UDPGothic"/>
              </a:rPr>
              <a:t>2024年7月28日以降 変更点反映</a:t>
            </a:r>
            <a:endParaRPr b="1" sz="1400">
              <a:solidFill>
                <a:schemeClr val="lt1"/>
              </a:solidFill>
              <a:latin typeface="BIZ UDPGothic"/>
              <a:ea typeface="BIZ UDPGothic"/>
              <a:cs typeface="BIZ UDPGothic"/>
              <a:sym typeface="BIZ UDPGothic"/>
            </a:endParaRPr>
          </a:p>
        </p:txBody>
      </p:sp>
      <p:sp>
        <p:nvSpPr>
          <p:cNvPr id="60" name="Google Shape;60;p13"/>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2"/>
          <p:cNvPicPr preferRelativeResize="0"/>
          <p:nvPr/>
        </p:nvPicPr>
        <p:blipFill>
          <a:blip r:embed="rId3">
            <a:alphaModFix/>
          </a:blip>
          <a:stretch>
            <a:fillRect/>
          </a:stretch>
        </p:blipFill>
        <p:spPr>
          <a:xfrm>
            <a:off x="3714763" y="246675"/>
            <a:ext cx="3534924" cy="2248975"/>
          </a:xfrm>
          <a:prstGeom prst="rect">
            <a:avLst/>
          </a:prstGeom>
          <a:noFill/>
          <a:ln>
            <a:noFill/>
          </a:ln>
        </p:spPr>
      </p:pic>
      <p:pic>
        <p:nvPicPr>
          <p:cNvPr id="185" name="Google Shape;185;p22"/>
          <p:cNvPicPr preferRelativeResize="0"/>
          <p:nvPr/>
        </p:nvPicPr>
        <p:blipFill>
          <a:blip r:embed="rId4">
            <a:alphaModFix/>
          </a:blip>
          <a:stretch>
            <a:fillRect/>
          </a:stretch>
        </p:blipFill>
        <p:spPr>
          <a:xfrm>
            <a:off x="310312" y="246675"/>
            <a:ext cx="3191275" cy="4544100"/>
          </a:xfrm>
          <a:prstGeom prst="rect">
            <a:avLst/>
          </a:prstGeom>
          <a:noFill/>
          <a:ln>
            <a:noFill/>
          </a:ln>
        </p:spPr>
      </p:pic>
      <p:pic>
        <p:nvPicPr>
          <p:cNvPr id="186" name="Google Shape;186;p22"/>
          <p:cNvPicPr preferRelativeResize="0"/>
          <p:nvPr/>
        </p:nvPicPr>
        <p:blipFill rotWithShape="1">
          <a:blip r:embed="rId5">
            <a:alphaModFix/>
          </a:blip>
          <a:srcRect b="10289" l="0" r="0" t="0"/>
          <a:stretch/>
        </p:blipFill>
        <p:spPr>
          <a:xfrm>
            <a:off x="3734400" y="2634575"/>
            <a:ext cx="3495675" cy="2349925"/>
          </a:xfrm>
          <a:prstGeom prst="rect">
            <a:avLst/>
          </a:prstGeom>
          <a:noFill/>
          <a:ln>
            <a:noFill/>
          </a:ln>
        </p:spPr>
      </p:pic>
      <p:pic>
        <p:nvPicPr>
          <p:cNvPr id="187" name="Google Shape;187;p22"/>
          <p:cNvPicPr preferRelativeResize="0"/>
          <p:nvPr/>
        </p:nvPicPr>
        <p:blipFill>
          <a:blip r:embed="rId6">
            <a:alphaModFix/>
          </a:blip>
          <a:stretch>
            <a:fillRect/>
          </a:stretch>
        </p:blipFill>
        <p:spPr>
          <a:xfrm>
            <a:off x="320113" y="7680075"/>
            <a:ext cx="6919775" cy="2112500"/>
          </a:xfrm>
          <a:prstGeom prst="rect">
            <a:avLst/>
          </a:prstGeom>
          <a:noFill/>
          <a:ln>
            <a:noFill/>
          </a:ln>
        </p:spPr>
      </p:pic>
      <p:pic>
        <p:nvPicPr>
          <p:cNvPr id="188" name="Google Shape;188;p22"/>
          <p:cNvPicPr preferRelativeResize="0"/>
          <p:nvPr/>
        </p:nvPicPr>
        <p:blipFill>
          <a:blip r:embed="rId7">
            <a:alphaModFix/>
          </a:blip>
          <a:stretch>
            <a:fillRect/>
          </a:stretch>
        </p:blipFill>
        <p:spPr>
          <a:xfrm>
            <a:off x="320125" y="5035375"/>
            <a:ext cx="3191275" cy="2400100"/>
          </a:xfrm>
          <a:prstGeom prst="rect">
            <a:avLst/>
          </a:prstGeom>
          <a:noFill/>
          <a:ln>
            <a:noFill/>
          </a:ln>
        </p:spPr>
      </p:pic>
      <p:pic>
        <p:nvPicPr>
          <p:cNvPr id="189" name="Google Shape;189;p22"/>
          <p:cNvPicPr preferRelativeResize="0"/>
          <p:nvPr/>
        </p:nvPicPr>
        <p:blipFill>
          <a:blip r:embed="rId8">
            <a:alphaModFix/>
          </a:blip>
          <a:stretch>
            <a:fillRect/>
          </a:stretch>
        </p:blipFill>
        <p:spPr>
          <a:xfrm>
            <a:off x="3760238" y="5142575"/>
            <a:ext cx="3443967" cy="2349925"/>
          </a:xfrm>
          <a:prstGeom prst="rect">
            <a:avLst/>
          </a:prstGeom>
          <a:noFill/>
          <a:ln>
            <a:noFill/>
          </a:ln>
        </p:spPr>
      </p:pic>
      <p:sp>
        <p:nvSpPr>
          <p:cNvPr id="190" name="Google Shape;190;p22"/>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191" name="Google Shape;191;p22"/>
          <p:cNvSpPr txBox="1"/>
          <p:nvPr>
            <p:ph type="title"/>
          </p:nvPr>
        </p:nvSpPr>
        <p:spPr>
          <a:xfrm>
            <a:off x="444811" y="4346735"/>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コンビニ</a:t>
            </a:r>
            <a:endParaRPr b="1" sz="1200">
              <a:solidFill>
                <a:schemeClr val="lt1"/>
              </a:solidFill>
              <a:latin typeface="BIZ UDPGothic"/>
              <a:ea typeface="BIZ UDPGothic"/>
              <a:cs typeface="BIZ UDPGothic"/>
              <a:sym typeface="BIZ UDPGothic"/>
            </a:endParaRPr>
          </a:p>
        </p:txBody>
      </p:sp>
      <p:sp>
        <p:nvSpPr>
          <p:cNvPr id="192" name="Google Shape;192;p22"/>
          <p:cNvSpPr txBox="1"/>
          <p:nvPr>
            <p:ph type="title"/>
          </p:nvPr>
        </p:nvSpPr>
        <p:spPr>
          <a:xfrm>
            <a:off x="3937861" y="1986760"/>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ジム</a:t>
            </a:r>
            <a:endParaRPr b="1" sz="1200">
              <a:solidFill>
                <a:schemeClr val="lt1"/>
              </a:solidFill>
              <a:latin typeface="BIZ UDPGothic"/>
              <a:ea typeface="BIZ UDPGothic"/>
              <a:cs typeface="BIZ UDPGothic"/>
              <a:sym typeface="BIZ UDPGothic"/>
            </a:endParaRPr>
          </a:p>
        </p:txBody>
      </p:sp>
      <p:sp>
        <p:nvSpPr>
          <p:cNvPr id="193" name="Google Shape;193;p22"/>
          <p:cNvSpPr txBox="1"/>
          <p:nvPr>
            <p:ph type="title"/>
          </p:nvPr>
        </p:nvSpPr>
        <p:spPr>
          <a:xfrm>
            <a:off x="3937861" y="4494985"/>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レジャー施設</a:t>
            </a:r>
            <a:endParaRPr b="1" sz="1200">
              <a:solidFill>
                <a:schemeClr val="lt1"/>
              </a:solidFill>
              <a:latin typeface="BIZ UDPGothic"/>
              <a:ea typeface="BIZ UDPGothic"/>
              <a:cs typeface="BIZ UDPGothic"/>
              <a:sym typeface="BIZ UDPGothic"/>
            </a:endParaRPr>
          </a:p>
        </p:txBody>
      </p:sp>
      <p:sp>
        <p:nvSpPr>
          <p:cNvPr id="194" name="Google Shape;194;p22"/>
          <p:cNvSpPr txBox="1"/>
          <p:nvPr>
            <p:ph type="title"/>
          </p:nvPr>
        </p:nvSpPr>
        <p:spPr>
          <a:xfrm>
            <a:off x="501111" y="6980335"/>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マンツーマン授業</a:t>
            </a:r>
            <a:endParaRPr b="1" sz="1200">
              <a:solidFill>
                <a:schemeClr val="lt1"/>
              </a:solidFill>
              <a:latin typeface="BIZ UDPGothic"/>
              <a:ea typeface="BIZ UDPGothic"/>
              <a:cs typeface="BIZ UDPGothic"/>
              <a:sym typeface="BIZ UDPGothic"/>
            </a:endParaRPr>
          </a:p>
        </p:txBody>
      </p:sp>
      <p:sp>
        <p:nvSpPr>
          <p:cNvPr id="195" name="Google Shape;195;p22"/>
          <p:cNvSpPr txBox="1"/>
          <p:nvPr>
            <p:ph type="title"/>
          </p:nvPr>
        </p:nvSpPr>
        <p:spPr>
          <a:xfrm>
            <a:off x="3856111" y="7003210"/>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グループ授業</a:t>
            </a:r>
            <a:endParaRPr b="1" sz="1200">
              <a:solidFill>
                <a:schemeClr val="lt1"/>
              </a:solidFill>
              <a:latin typeface="BIZ UDPGothic"/>
              <a:ea typeface="BIZ UDPGothic"/>
              <a:cs typeface="BIZ UDPGothic"/>
              <a:sym typeface="BIZ UDPGothic"/>
            </a:endParaRPr>
          </a:p>
        </p:txBody>
      </p:sp>
      <p:sp>
        <p:nvSpPr>
          <p:cNvPr id="196" name="Google Shape;196;p22"/>
          <p:cNvSpPr txBox="1"/>
          <p:nvPr>
            <p:ph type="title"/>
          </p:nvPr>
        </p:nvSpPr>
        <p:spPr>
          <a:xfrm>
            <a:off x="612111" y="9321635"/>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学習ラウンジ</a:t>
            </a:r>
            <a:endParaRPr b="1" sz="1200">
              <a:solidFill>
                <a:schemeClr val="lt1"/>
              </a:solidFill>
              <a:latin typeface="BIZ UDPGothic"/>
              <a:ea typeface="BIZ UDPGothic"/>
              <a:cs typeface="BIZ UDPGothic"/>
              <a:sym typeface="BIZ UDP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3"/>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pic>
        <p:nvPicPr>
          <p:cNvPr id="202" name="Google Shape;202;p23"/>
          <p:cNvPicPr preferRelativeResize="0"/>
          <p:nvPr/>
        </p:nvPicPr>
        <p:blipFill>
          <a:blip r:embed="rId3">
            <a:alphaModFix/>
          </a:blip>
          <a:stretch>
            <a:fillRect/>
          </a:stretch>
        </p:blipFill>
        <p:spPr>
          <a:xfrm>
            <a:off x="489163" y="630500"/>
            <a:ext cx="3108276" cy="4552801"/>
          </a:xfrm>
          <a:prstGeom prst="rect">
            <a:avLst/>
          </a:prstGeom>
          <a:noFill/>
          <a:ln>
            <a:noFill/>
          </a:ln>
        </p:spPr>
      </p:pic>
      <p:pic>
        <p:nvPicPr>
          <p:cNvPr id="203" name="Google Shape;203;p23"/>
          <p:cNvPicPr preferRelativeResize="0"/>
          <p:nvPr/>
        </p:nvPicPr>
        <p:blipFill>
          <a:blip r:embed="rId4">
            <a:alphaModFix/>
          </a:blip>
          <a:stretch>
            <a:fillRect/>
          </a:stretch>
        </p:blipFill>
        <p:spPr>
          <a:xfrm>
            <a:off x="3739287" y="630500"/>
            <a:ext cx="3331543" cy="2220476"/>
          </a:xfrm>
          <a:prstGeom prst="rect">
            <a:avLst/>
          </a:prstGeom>
          <a:noFill/>
          <a:ln>
            <a:noFill/>
          </a:ln>
        </p:spPr>
      </p:pic>
      <p:pic>
        <p:nvPicPr>
          <p:cNvPr id="204" name="Google Shape;204;p23"/>
          <p:cNvPicPr preferRelativeResize="0"/>
          <p:nvPr/>
        </p:nvPicPr>
        <p:blipFill>
          <a:blip r:embed="rId5">
            <a:alphaModFix/>
          </a:blip>
          <a:stretch>
            <a:fillRect/>
          </a:stretch>
        </p:blipFill>
        <p:spPr>
          <a:xfrm>
            <a:off x="3739286" y="2962825"/>
            <a:ext cx="3331543" cy="2220476"/>
          </a:xfrm>
          <a:prstGeom prst="rect">
            <a:avLst/>
          </a:prstGeom>
          <a:noFill/>
          <a:ln>
            <a:noFill/>
          </a:ln>
        </p:spPr>
      </p:pic>
      <p:pic>
        <p:nvPicPr>
          <p:cNvPr id="205" name="Google Shape;205;p23"/>
          <p:cNvPicPr preferRelativeResize="0"/>
          <p:nvPr/>
        </p:nvPicPr>
        <p:blipFill>
          <a:blip r:embed="rId6">
            <a:alphaModFix/>
          </a:blip>
          <a:stretch>
            <a:fillRect/>
          </a:stretch>
        </p:blipFill>
        <p:spPr>
          <a:xfrm>
            <a:off x="4357838" y="5295159"/>
            <a:ext cx="2712999" cy="4070467"/>
          </a:xfrm>
          <a:prstGeom prst="rect">
            <a:avLst/>
          </a:prstGeom>
          <a:noFill/>
          <a:ln>
            <a:noFill/>
          </a:ln>
        </p:spPr>
      </p:pic>
      <p:pic>
        <p:nvPicPr>
          <p:cNvPr id="206" name="Google Shape;206;p23"/>
          <p:cNvPicPr preferRelativeResize="0"/>
          <p:nvPr/>
        </p:nvPicPr>
        <p:blipFill>
          <a:blip r:embed="rId7">
            <a:alphaModFix/>
          </a:blip>
          <a:stretch>
            <a:fillRect/>
          </a:stretch>
        </p:blipFill>
        <p:spPr>
          <a:xfrm>
            <a:off x="2423500" y="6597975"/>
            <a:ext cx="1844623" cy="2767657"/>
          </a:xfrm>
          <a:prstGeom prst="rect">
            <a:avLst/>
          </a:prstGeom>
          <a:noFill/>
          <a:ln>
            <a:noFill/>
          </a:ln>
        </p:spPr>
      </p:pic>
      <p:pic>
        <p:nvPicPr>
          <p:cNvPr id="207" name="Google Shape;207;p23"/>
          <p:cNvPicPr preferRelativeResize="0"/>
          <p:nvPr/>
        </p:nvPicPr>
        <p:blipFill>
          <a:blip r:embed="rId8">
            <a:alphaModFix/>
          </a:blip>
          <a:stretch>
            <a:fillRect/>
          </a:stretch>
        </p:blipFill>
        <p:spPr>
          <a:xfrm>
            <a:off x="489163" y="6598009"/>
            <a:ext cx="1844623" cy="2767601"/>
          </a:xfrm>
          <a:prstGeom prst="rect">
            <a:avLst/>
          </a:prstGeom>
          <a:noFill/>
          <a:ln>
            <a:noFill/>
          </a:ln>
        </p:spPr>
      </p:pic>
      <p:sp>
        <p:nvSpPr>
          <p:cNvPr id="208" name="Google Shape;208;p23"/>
          <p:cNvSpPr/>
          <p:nvPr/>
        </p:nvSpPr>
        <p:spPr>
          <a:xfrm>
            <a:off x="489163" y="5373800"/>
            <a:ext cx="3654900" cy="10587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23"/>
          <p:cNvSpPr txBox="1"/>
          <p:nvPr>
            <p:ph type="title"/>
          </p:nvPr>
        </p:nvSpPr>
        <p:spPr>
          <a:xfrm>
            <a:off x="890413" y="5557775"/>
            <a:ext cx="2852400" cy="818100"/>
          </a:xfrm>
          <a:prstGeom prst="rect">
            <a:avLst/>
          </a:prstGeom>
        </p:spPr>
        <p:txBody>
          <a:bodyPr anchorCtr="0" anchor="t" bIns="113750" lIns="113750" spcFirstLastPara="1" rIns="113750" wrap="square" tIns="113750">
            <a:normAutofit/>
          </a:bodyPr>
          <a:lstStyle/>
          <a:p>
            <a:pPr indent="0" lvl="0" marL="0" rtl="0" algn="ctr">
              <a:lnSpc>
                <a:spcPct val="115000"/>
              </a:lnSpc>
              <a:spcBef>
                <a:spcPts val="0"/>
              </a:spcBef>
              <a:spcAft>
                <a:spcPts val="0"/>
              </a:spcAft>
              <a:buNone/>
            </a:pPr>
            <a:r>
              <a:rPr b="1" lang="en" sz="1700">
                <a:solidFill>
                  <a:srgbClr val="666666"/>
                </a:solidFill>
                <a:latin typeface="BIZ UDPGothic"/>
                <a:ea typeface="BIZ UDPGothic"/>
                <a:cs typeface="BIZ UDPGothic"/>
                <a:sym typeface="BIZ UDPGothic"/>
              </a:rPr>
              <a:t>Enjoy with English</a:t>
            </a:r>
            <a:endParaRPr b="1" sz="17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77">
                <a:solidFill>
                  <a:srgbClr val="666666"/>
                </a:solidFill>
                <a:latin typeface="BIZ UDPGothic"/>
                <a:ea typeface="BIZ UDPGothic"/>
                <a:cs typeface="BIZ UDPGothic"/>
                <a:sym typeface="BIZ UDPGothic"/>
              </a:rPr>
              <a:t>- </a:t>
            </a:r>
            <a:r>
              <a:rPr b="1" lang="en" sz="1377">
                <a:solidFill>
                  <a:srgbClr val="666666"/>
                </a:solidFill>
                <a:latin typeface="BIZ UDPGothic"/>
                <a:ea typeface="BIZ UDPGothic"/>
                <a:cs typeface="BIZ UDPGothic"/>
                <a:sym typeface="BIZ UDPGothic"/>
              </a:rPr>
              <a:t>英語で楽しむ</a:t>
            </a:r>
            <a:r>
              <a:rPr b="1" lang="en" sz="1477">
                <a:solidFill>
                  <a:srgbClr val="666666"/>
                </a:solidFill>
                <a:latin typeface="BIZ UDPGothic"/>
                <a:ea typeface="BIZ UDPGothic"/>
                <a:cs typeface="BIZ UDPGothic"/>
                <a:sym typeface="BIZ UDPGothic"/>
              </a:rPr>
              <a:t>-</a:t>
            </a:r>
            <a:endParaRPr b="1" sz="1477">
              <a:solidFill>
                <a:srgbClr val="666666"/>
              </a:solidFill>
              <a:latin typeface="BIZ UDPGothic"/>
              <a:ea typeface="BIZ UDPGothic"/>
              <a:cs typeface="BIZ UDPGothic"/>
              <a:sym typeface="BIZ UDP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4"/>
          <p:cNvSpPr txBox="1"/>
          <p:nvPr/>
        </p:nvSpPr>
        <p:spPr>
          <a:xfrm>
            <a:off x="1347288" y="361425"/>
            <a:ext cx="46284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rgbClr val="666666"/>
                </a:solidFill>
                <a:latin typeface="BIZ UDPGothic"/>
                <a:ea typeface="BIZ UDPGothic"/>
                <a:cs typeface="BIZ UDPGothic"/>
                <a:sym typeface="BIZ UDPGothic"/>
              </a:rPr>
              <a:t>JICプレミアム校舎で受講できるコース一覧</a:t>
            </a:r>
            <a:endParaRPr b="1" sz="1500">
              <a:solidFill>
                <a:srgbClr val="666666"/>
              </a:solidFill>
              <a:latin typeface="BIZ UDPGothic"/>
              <a:ea typeface="BIZ UDPGothic"/>
              <a:cs typeface="BIZ UDPGothic"/>
              <a:sym typeface="BIZ UDPGothic"/>
            </a:endParaRPr>
          </a:p>
        </p:txBody>
      </p:sp>
      <p:graphicFrame>
        <p:nvGraphicFramePr>
          <p:cNvPr id="215" name="Google Shape;215;p24"/>
          <p:cNvGraphicFramePr/>
          <p:nvPr/>
        </p:nvGraphicFramePr>
        <p:xfrm>
          <a:off x="685463" y="939588"/>
          <a:ext cx="3000000" cy="3000000"/>
        </p:xfrm>
        <a:graphic>
          <a:graphicData uri="http://schemas.openxmlformats.org/drawingml/2006/table">
            <a:tbl>
              <a:tblPr>
                <a:noFill/>
                <a:tableStyleId>{7ED70B73-2ACE-45A5-88D3-92559C71CDCE}</a:tableStyleId>
              </a:tblPr>
              <a:tblGrid>
                <a:gridCol w="996525"/>
                <a:gridCol w="1406950"/>
                <a:gridCol w="1035250"/>
                <a:gridCol w="996100"/>
                <a:gridCol w="983750"/>
                <a:gridCol w="803325"/>
              </a:tblGrid>
              <a:tr h="604525">
                <a:tc>
                  <a:txBody>
                    <a:bodyPr/>
                    <a:lstStyle/>
                    <a:p>
                      <a:pPr indent="0" lvl="0" marL="0" rtl="0" algn="ctr">
                        <a:spcBef>
                          <a:spcPts val="0"/>
                        </a:spcBef>
                        <a:spcAft>
                          <a:spcPts val="0"/>
                        </a:spcAft>
                        <a:buNone/>
                      </a:pPr>
                      <a:r>
                        <a:rPr b="1" lang="en" sz="1000">
                          <a:solidFill>
                            <a:srgbClr val="FFFFFF"/>
                          </a:solidFill>
                          <a:latin typeface="BIZ UDPGothic"/>
                          <a:ea typeface="BIZ UDPGothic"/>
                          <a:cs typeface="BIZ UDPGothic"/>
                          <a:sym typeface="BIZ UDPGothic"/>
                        </a:rPr>
                        <a:t>カテゴリー</a:t>
                      </a:r>
                      <a:endParaRPr b="1" sz="10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コース</a:t>
                      </a:r>
                      <a:endParaRPr b="1" sz="11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1:1</a:t>
                      </a:r>
                      <a:endParaRPr b="1" sz="11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グループ</a:t>
                      </a:r>
                      <a:endParaRPr b="1" sz="11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イブニング</a:t>
                      </a:r>
                      <a:endParaRPr b="1" sz="1100">
                        <a:solidFill>
                          <a:srgbClr val="FFFFFF"/>
                        </a:solidFill>
                        <a:latin typeface="BIZ UDPGothic"/>
                        <a:ea typeface="BIZ UDPGothic"/>
                        <a:cs typeface="BIZ UDPGothic"/>
                        <a:sym typeface="BIZ UDPGothic"/>
                      </a:endParaRPr>
                    </a:p>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グループ</a:t>
                      </a:r>
                      <a:endParaRPr b="1" sz="11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合計</a:t>
                      </a:r>
                      <a:endParaRPr b="1" sz="11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r>
              <a:tr h="410750">
                <a:tc rowSpan="4">
                  <a:txBody>
                    <a:bodyPr/>
                    <a:lstStyle/>
                    <a:p>
                      <a:pPr indent="0" lvl="0" marL="0" rtl="0" algn="ctr">
                        <a:lnSpc>
                          <a:spcPct val="115000"/>
                        </a:lnSpc>
                        <a:spcBef>
                          <a:spcPts val="0"/>
                        </a:spcBef>
                        <a:spcAft>
                          <a:spcPts val="0"/>
                        </a:spcAft>
                        <a:buNone/>
                      </a:pPr>
                      <a:r>
                        <a:rPr b="1" lang="en" sz="1100">
                          <a:solidFill>
                            <a:srgbClr val="666666"/>
                          </a:solidFill>
                          <a:latin typeface="BIZ UDPGothic"/>
                          <a:ea typeface="BIZ UDPGothic"/>
                          <a:cs typeface="BIZ UDPGothic"/>
                          <a:sym typeface="BIZ UDPGothic"/>
                        </a:rPr>
                        <a:t>一般英語</a:t>
                      </a:r>
                      <a:endParaRPr b="1" sz="11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666666"/>
                          </a:solidFill>
                          <a:latin typeface="BIZ UDPGothic"/>
                          <a:ea typeface="BIZ UDPGothic"/>
                          <a:cs typeface="BIZ UDPGothic"/>
                          <a:sym typeface="BIZ UDPGothic"/>
                        </a:rPr>
                        <a:t>（</a:t>
                      </a:r>
                      <a:r>
                        <a:rPr b="1" lang="en" sz="1100">
                          <a:solidFill>
                            <a:srgbClr val="666666"/>
                          </a:solidFill>
                          <a:latin typeface="BIZ UDPGothic"/>
                          <a:ea typeface="BIZ UDPGothic"/>
                          <a:cs typeface="BIZ UDPGothic"/>
                          <a:sym typeface="BIZ UDPGothic"/>
                        </a:rPr>
                        <a:t>ESL）</a:t>
                      </a:r>
                      <a:endParaRPr b="1" sz="11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ESL Starter 7</a:t>
                      </a:r>
                      <a:endParaRPr b="1" sz="12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4</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1</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2</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7</a:t>
                      </a:r>
                      <a:endParaRPr b="1" sz="1300">
                        <a:solidFill>
                          <a:srgbClr val="666666"/>
                        </a:solidFill>
                        <a:latin typeface="BIZ UDPGothic"/>
                        <a:ea typeface="BIZ UDPGothic"/>
                        <a:cs typeface="BIZ UDPGothic"/>
                        <a:sym typeface="BIZ UDPGothic"/>
                      </a:endParaRPr>
                    </a:p>
                  </a:txBody>
                  <a:tcPr marT="91425" marB="91425" marR="91425" marL="91425" anchor="ctr">
                    <a:solidFill>
                      <a:srgbClr val="F3F3F3"/>
                    </a:solidFill>
                  </a:tcPr>
                </a:tc>
              </a:tr>
              <a:tr h="410750">
                <a:tc vMerge="1"/>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TEP ESL 8</a:t>
                      </a:r>
                      <a:endParaRPr b="1" sz="12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3</a:t>
                      </a:r>
                      <a:endParaRPr b="1" sz="1300">
                        <a:solidFill>
                          <a:srgbClr val="666666"/>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3</a:t>
                      </a:r>
                      <a:endParaRPr b="1" sz="1300">
                        <a:solidFill>
                          <a:srgbClr val="666666"/>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2</a:t>
                      </a:r>
                      <a:endParaRPr b="1" sz="1300">
                        <a:solidFill>
                          <a:srgbClr val="666666"/>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8</a:t>
                      </a:r>
                      <a:endParaRPr b="1" sz="1300">
                        <a:solidFill>
                          <a:srgbClr val="666666"/>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solidFill>
                      <a:srgbClr val="F3F3F3"/>
                    </a:solidFill>
                  </a:tcPr>
                </a:tc>
              </a:tr>
              <a:tr h="410750">
                <a:tc vMerge="1"/>
                <a:tc>
                  <a:txBody>
                    <a:bodyPr/>
                    <a:lstStyle/>
                    <a:p>
                      <a:pPr indent="0" lvl="0" marL="0" rtl="0" algn="ctr">
                        <a:lnSpc>
                          <a:spcPct val="115000"/>
                        </a:lnSpc>
                        <a:spcBef>
                          <a:spcPts val="0"/>
                        </a:spcBef>
                        <a:spcAft>
                          <a:spcPts val="0"/>
                        </a:spcAft>
                        <a:buClr>
                          <a:srgbClr val="000000"/>
                        </a:buClr>
                        <a:buSzPts val="1100"/>
                        <a:buFont typeface="Arial"/>
                        <a:buNone/>
                      </a:pPr>
                      <a:r>
                        <a:rPr b="1" lang="en" sz="1200">
                          <a:solidFill>
                            <a:srgbClr val="666666"/>
                          </a:solidFill>
                          <a:latin typeface="BIZ UDPGothic"/>
                          <a:ea typeface="BIZ UDPGothic"/>
                          <a:cs typeface="BIZ UDPGothic"/>
                          <a:sym typeface="BIZ UDPGothic"/>
                        </a:rPr>
                        <a:t>TEP ESL 9</a:t>
                      </a:r>
                      <a:endParaRPr>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Clr>
                          <a:srgbClr val="000000"/>
                        </a:buClr>
                        <a:buSzPts val="1100"/>
                        <a:buFont typeface="Arial"/>
                        <a:buNone/>
                      </a:pPr>
                      <a:r>
                        <a:rPr b="1" lang="en" sz="1300">
                          <a:solidFill>
                            <a:srgbClr val="666666"/>
                          </a:solidFill>
                          <a:latin typeface="BIZ UDPGothic"/>
                          <a:ea typeface="BIZ UDPGothic"/>
                          <a:cs typeface="BIZ UDPGothic"/>
                          <a:sym typeface="BIZ UDPGothic"/>
                        </a:rPr>
                        <a:t>4</a:t>
                      </a:r>
                      <a:endParaRPr sz="1300">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3</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2</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9</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410750">
                <a:tc vMerge="1"/>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TEP ESL 10</a:t>
                      </a:r>
                      <a:endParaRPr b="1" sz="12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Clr>
                          <a:srgbClr val="000000"/>
                        </a:buClr>
                        <a:buSzPts val="1100"/>
                        <a:buFont typeface="Arial"/>
                        <a:buNone/>
                      </a:pPr>
                      <a:r>
                        <a:rPr b="1" lang="en" sz="1300">
                          <a:solidFill>
                            <a:srgbClr val="666666"/>
                          </a:solidFill>
                          <a:latin typeface="BIZ UDPGothic"/>
                          <a:ea typeface="BIZ UDPGothic"/>
                          <a:cs typeface="BIZ UDPGothic"/>
                          <a:sym typeface="BIZ UDPGothic"/>
                        </a:rPr>
                        <a:t>5</a:t>
                      </a:r>
                      <a:endParaRPr sz="1300">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3</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2</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10</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410750">
                <a:tc rowSpan="2">
                  <a:txBody>
                    <a:bodyPr/>
                    <a:lstStyle/>
                    <a:p>
                      <a:pPr indent="0" lvl="0" marL="0" rtl="0" algn="ctr">
                        <a:lnSpc>
                          <a:spcPct val="115000"/>
                        </a:lnSpc>
                        <a:spcBef>
                          <a:spcPts val="0"/>
                        </a:spcBef>
                        <a:spcAft>
                          <a:spcPts val="0"/>
                        </a:spcAft>
                        <a:buNone/>
                      </a:pPr>
                      <a:r>
                        <a:rPr b="1" lang="en" sz="1100">
                          <a:solidFill>
                            <a:srgbClr val="666666"/>
                          </a:solidFill>
                          <a:latin typeface="BIZ UDPGothic"/>
                          <a:ea typeface="BIZ UDPGothic"/>
                          <a:cs typeface="BIZ UDPGothic"/>
                          <a:sym typeface="BIZ UDPGothic"/>
                        </a:rPr>
                        <a:t>ビジネス</a:t>
                      </a:r>
                      <a:endParaRPr b="1" sz="11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666666"/>
                          </a:solidFill>
                          <a:latin typeface="BIZ UDPGothic"/>
                          <a:ea typeface="BIZ UDPGothic"/>
                          <a:cs typeface="BIZ UDPGothic"/>
                          <a:sym typeface="BIZ UDPGothic"/>
                        </a:rPr>
                        <a:t>キャリア</a:t>
                      </a:r>
                      <a:endParaRPr b="1" sz="1100">
                        <a:solidFill>
                          <a:srgbClr val="666666"/>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TOEIC</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3</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3</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2</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8</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410750">
                <a:tc vMerge="1"/>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ワーホリ対策</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3</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3</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2</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8</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621075">
                <a:tc rowSpan="2">
                  <a:txBody>
                    <a:bodyPr/>
                    <a:lstStyle/>
                    <a:p>
                      <a:pPr indent="0" lvl="0" marL="0" rtl="0" algn="ctr">
                        <a:lnSpc>
                          <a:spcPct val="115000"/>
                        </a:lnSpc>
                        <a:spcBef>
                          <a:spcPts val="0"/>
                        </a:spcBef>
                        <a:spcAft>
                          <a:spcPts val="0"/>
                        </a:spcAft>
                        <a:buNone/>
                      </a:pPr>
                      <a:r>
                        <a:rPr b="1" lang="en" sz="1100">
                          <a:solidFill>
                            <a:srgbClr val="666666"/>
                          </a:solidFill>
                          <a:latin typeface="BIZ UDPGothic"/>
                          <a:ea typeface="BIZ UDPGothic"/>
                          <a:cs typeface="BIZ UDPGothic"/>
                          <a:sym typeface="BIZ UDPGothic"/>
                        </a:rPr>
                        <a:t>達人</a:t>
                      </a:r>
                      <a:endParaRPr b="1" sz="11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666666"/>
                          </a:solidFill>
                          <a:latin typeface="BIZ UDPGothic"/>
                          <a:ea typeface="BIZ UDPGothic"/>
                          <a:cs typeface="BIZ UDPGothic"/>
                          <a:sym typeface="BIZ UDPGothic"/>
                        </a:rPr>
                        <a:t>（</a:t>
                      </a:r>
                      <a:r>
                        <a:rPr b="1" lang="en" sz="1100">
                          <a:solidFill>
                            <a:srgbClr val="666666"/>
                          </a:solidFill>
                          <a:latin typeface="BIZ UDPGothic"/>
                          <a:ea typeface="BIZ UDPGothic"/>
                          <a:cs typeface="BIZ UDPGothic"/>
                          <a:sym typeface="BIZ UDPGothic"/>
                        </a:rPr>
                        <a:t>Master）</a:t>
                      </a:r>
                      <a:endParaRPr b="1" sz="1100">
                        <a:solidFill>
                          <a:srgbClr val="666666"/>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Speaking Master</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6</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2</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8</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621075">
                <a:tc vMerge="1"/>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Business Master</a:t>
                      </a:r>
                      <a:endParaRPr b="1" sz="1200">
                        <a:solidFill>
                          <a:srgbClr val="666666"/>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6</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2</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8</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bl>
          </a:graphicData>
        </a:graphic>
      </p:graphicFrame>
      <p:sp>
        <p:nvSpPr>
          <p:cNvPr id="216" name="Google Shape;216;p24"/>
          <p:cNvSpPr txBox="1"/>
          <p:nvPr/>
        </p:nvSpPr>
        <p:spPr>
          <a:xfrm>
            <a:off x="1347288" y="5692075"/>
            <a:ext cx="46284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rgbClr val="666666"/>
                </a:solidFill>
                <a:latin typeface="BIZ UDPGothic"/>
                <a:ea typeface="BIZ UDPGothic"/>
                <a:cs typeface="BIZ UDPGothic"/>
                <a:sym typeface="BIZ UDPGothic"/>
              </a:rPr>
              <a:t>プレミアム校舎の人気コース</a:t>
            </a:r>
            <a:endParaRPr b="1" sz="1500">
              <a:solidFill>
                <a:srgbClr val="666666"/>
              </a:solidFill>
              <a:latin typeface="BIZ UDPGothic"/>
              <a:ea typeface="BIZ UDPGothic"/>
              <a:cs typeface="BIZ UDPGothic"/>
              <a:sym typeface="BIZ UDPGothic"/>
            </a:endParaRPr>
          </a:p>
        </p:txBody>
      </p:sp>
      <p:graphicFrame>
        <p:nvGraphicFramePr>
          <p:cNvPr id="217" name="Google Shape;217;p24"/>
          <p:cNvGraphicFramePr/>
          <p:nvPr/>
        </p:nvGraphicFramePr>
        <p:xfrm>
          <a:off x="685475" y="6321875"/>
          <a:ext cx="3000000" cy="3000000"/>
        </p:xfrm>
        <a:graphic>
          <a:graphicData uri="http://schemas.openxmlformats.org/drawingml/2006/table">
            <a:tbl>
              <a:tblPr>
                <a:noFill/>
                <a:tableStyleId>{7ED70B73-2ACE-45A5-88D3-92559C71CDCE}</a:tableStyleId>
              </a:tblPr>
              <a:tblGrid>
                <a:gridCol w="1755825"/>
                <a:gridCol w="4466075"/>
              </a:tblGrid>
              <a:tr h="456200">
                <a:tc>
                  <a:txBody>
                    <a:bodyPr/>
                    <a:lstStyle/>
                    <a:p>
                      <a:pPr indent="0" lvl="0" marL="0" rtl="0" algn="ctr">
                        <a:spcBef>
                          <a:spcPts val="0"/>
                        </a:spcBef>
                        <a:spcAft>
                          <a:spcPts val="0"/>
                        </a:spcAft>
                        <a:buNone/>
                      </a:pPr>
                      <a:r>
                        <a:rPr b="1" lang="en" sz="1300">
                          <a:solidFill>
                            <a:schemeClr val="lt1"/>
                          </a:solidFill>
                          <a:latin typeface="BIZ UDPGothic"/>
                          <a:ea typeface="BIZ UDPGothic"/>
                          <a:cs typeface="BIZ UDPGothic"/>
                          <a:sym typeface="BIZ UDPGothic"/>
                        </a:rPr>
                        <a:t>人気コース</a:t>
                      </a:r>
                      <a:endParaRPr b="1" sz="1300">
                        <a:solidFill>
                          <a:schemeClr val="lt1"/>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300">
                          <a:solidFill>
                            <a:schemeClr val="lt1"/>
                          </a:solidFill>
                          <a:latin typeface="BIZ UDPGothic"/>
                          <a:ea typeface="BIZ UDPGothic"/>
                          <a:cs typeface="BIZ UDPGothic"/>
                          <a:sym typeface="BIZ UDPGothic"/>
                        </a:rPr>
                        <a:t>特徴</a:t>
                      </a:r>
                      <a:endParaRPr b="1" sz="1300">
                        <a:solidFill>
                          <a:schemeClr val="lt1"/>
                        </a:solidFill>
                        <a:latin typeface="BIZ UDPGothic"/>
                        <a:ea typeface="BIZ UDPGothic"/>
                        <a:cs typeface="BIZ UDPGothic"/>
                        <a:sym typeface="BIZ UDPGothic"/>
                      </a:endParaRPr>
                    </a:p>
                  </a:txBody>
                  <a:tcPr marT="91425" marB="91425" marR="91425" marL="91425" anchor="ctr">
                    <a:solidFill>
                      <a:srgbClr val="434343"/>
                    </a:solidFill>
                  </a:tcPr>
                </a:tc>
              </a:tr>
              <a:tr h="693375">
                <a:tc>
                  <a:txBody>
                    <a:bodyPr/>
                    <a:lstStyle/>
                    <a:p>
                      <a:pPr indent="0" lvl="0" marL="0" rtl="0" algn="l">
                        <a:spcBef>
                          <a:spcPts val="0"/>
                        </a:spcBef>
                        <a:spcAft>
                          <a:spcPts val="0"/>
                        </a:spcAft>
                        <a:buNone/>
                      </a:pPr>
                      <a:r>
                        <a:rPr b="1" lang="en" sz="1300">
                          <a:solidFill>
                            <a:srgbClr val="666666"/>
                          </a:solidFill>
                          <a:latin typeface="BIZ UDPGothic"/>
                          <a:ea typeface="BIZ UDPGothic"/>
                          <a:cs typeface="BIZ UDPGothic"/>
                          <a:sym typeface="BIZ UDPGothic"/>
                        </a:rPr>
                        <a:t>スピーキングマスター</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l">
                        <a:spcBef>
                          <a:spcPts val="0"/>
                        </a:spcBef>
                        <a:spcAft>
                          <a:spcPts val="0"/>
                        </a:spcAft>
                        <a:buNone/>
                      </a:pPr>
                      <a:r>
                        <a:rPr b="1" lang="en" sz="1300">
                          <a:solidFill>
                            <a:srgbClr val="666666"/>
                          </a:solidFill>
                          <a:latin typeface="BIZ UDPGothic"/>
                          <a:ea typeface="BIZ UDPGothic"/>
                          <a:cs typeface="BIZ UDPGothic"/>
                          <a:sym typeface="BIZ UDPGothic"/>
                        </a:rPr>
                        <a:t>6 コマの1:1 でスピーキングを集中訓練。論理的な英語が話せる状態を目指す。発音矯正も行う。</a:t>
                      </a:r>
                      <a:endParaRPr b="1" sz="1300">
                        <a:solidFill>
                          <a:srgbClr val="666666"/>
                        </a:solidFill>
                        <a:latin typeface="BIZ UDPGothic"/>
                        <a:ea typeface="BIZ UDPGothic"/>
                        <a:cs typeface="BIZ UDPGothic"/>
                        <a:sym typeface="BIZ UDPGothic"/>
                      </a:endParaRPr>
                    </a:p>
                  </a:txBody>
                  <a:tcPr marT="91425" marB="91425" marR="91425" marL="91425" anchor="ctr"/>
                </a:tc>
              </a:tr>
              <a:tr h="693375">
                <a:tc>
                  <a:txBody>
                    <a:bodyPr/>
                    <a:lstStyle/>
                    <a:p>
                      <a:pPr indent="0" lvl="0" marL="0" rtl="0" algn="l">
                        <a:spcBef>
                          <a:spcPts val="0"/>
                        </a:spcBef>
                        <a:spcAft>
                          <a:spcPts val="0"/>
                        </a:spcAft>
                        <a:buNone/>
                      </a:pPr>
                      <a:r>
                        <a:rPr b="1" lang="en" sz="1300">
                          <a:solidFill>
                            <a:srgbClr val="666666"/>
                          </a:solidFill>
                          <a:latin typeface="BIZ UDPGothic"/>
                          <a:ea typeface="BIZ UDPGothic"/>
                          <a:cs typeface="BIZ UDPGothic"/>
                          <a:sym typeface="BIZ UDPGothic"/>
                        </a:rPr>
                        <a:t>ESL Starter 7</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l">
                        <a:spcBef>
                          <a:spcPts val="0"/>
                        </a:spcBef>
                        <a:spcAft>
                          <a:spcPts val="0"/>
                        </a:spcAft>
                        <a:buNone/>
                      </a:pPr>
                      <a:r>
                        <a:rPr b="1" lang="en" sz="1300">
                          <a:solidFill>
                            <a:srgbClr val="666666"/>
                          </a:solidFill>
                          <a:latin typeface="BIZ UDPGothic"/>
                          <a:ea typeface="BIZ UDPGothic"/>
                          <a:cs typeface="BIZ UDPGothic"/>
                          <a:sym typeface="BIZ UDPGothic"/>
                        </a:rPr>
                        <a:t>初心者が基礎英語を学べる。単語しか使えない状態から文章を作って最低限の会話ができる状態を目指す。</a:t>
                      </a:r>
                      <a:endParaRPr b="1" sz="1300">
                        <a:solidFill>
                          <a:srgbClr val="666666"/>
                        </a:solidFill>
                        <a:latin typeface="BIZ UDPGothic"/>
                        <a:ea typeface="BIZ UDPGothic"/>
                        <a:cs typeface="BIZ UDPGothic"/>
                        <a:sym typeface="BIZ UDPGothic"/>
                      </a:endParaRPr>
                    </a:p>
                  </a:txBody>
                  <a:tcPr marT="91425" marB="91425" marR="91425" marL="91425" anchor="ctr"/>
                </a:tc>
              </a:tr>
              <a:tr h="693375">
                <a:tc>
                  <a:txBody>
                    <a:bodyPr/>
                    <a:lstStyle/>
                    <a:p>
                      <a:pPr indent="0" lvl="0" marL="0" rtl="0" algn="l">
                        <a:spcBef>
                          <a:spcPts val="0"/>
                        </a:spcBef>
                        <a:spcAft>
                          <a:spcPts val="0"/>
                        </a:spcAft>
                        <a:buNone/>
                      </a:pPr>
                      <a:r>
                        <a:rPr b="1" lang="en" sz="1300">
                          <a:solidFill>
                            <a:srgbClr val="666666"/>
                          </a:solidFill>
                          <a:latin typeface="BIZ UDPGothic"/>
                          <a:ea typeface="BIZ UDPGothic"/>
                          <a:cs typeface="BIZ UDPGothic"/>
                          <a:sym typeface="BIZ UDPGothic"/>
                        </a:rPr>
                        <a:t>ワーホリ対策</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l">
                        <a:spcBef>
                          <a:spcPts val="0"/>
                        </a:spcBef>
                        <a:spcAft>
                          <a:spcPts val="0"/>
                        </a:spcAft>
                        <a:buNone/>
                      </a:pPr>
                      <a:r>
                        <a:rPr b="1" lang="en" sz="1300">
                          <a:solidFill>
                            <a:srgbClr val="666666"/>
                          </a:solidFill>
                          <a:latin typeface="BIZ UDPGothic"/>
                          <a:ea typeface="BIZ UDPGothic"/>
                          <a:cs typeface="BIZ UDPGothic"/>
                          <a:sym typeface="BIZ UDPGothic"/>
                        </a:rPr>
                        <a:t>4 週間限定。ワーホリ前にレジュメ対策、面接対策、職場で使える実践的な英語を学ぶ。</a:t>
                      </a:r>
                      <a:endParaRPr b="1" sz="1300">
                        <a:solidFill>
                          <a:srgbClr val="666666"/>
                        </a:solidFill>
                        <a:latin typeface="BIZ UDPGothic"/>
                        <a:ea typeface="BIZ UDPGothic"/>
                        <a:cs typeface="BIZ UDPGothic"/>
                        <a:sym typeface="BIZ UDPGothic"/>
                      </a:endParaRPr>
                    </a:p>
                  </a:txBody>
                  <a:tcPr marT="91425" marB="91425" marR="91425" marL="91425" anchor="ctr"/>
                </a:tc>
              </a:tr>
              <a:tr h="930600">
                <a:tc>
                  <a:txBody>
                    <a:bodyPr/>
                    <a:lstStyle/>
                    <a:p>
                      <a:pPr indent="0" lvl="0" marL="0" rtl="0" algn="l">
                        <a:spcBef>
                          <a:spcPts val="0"/>
                        </a:spcBef>
                        <a:spcAft>
                          <a:spcPts val="0"/>
                        </a:spcAft>
                        <a:buNone/>
                      </a:pPr>
                      <a:r>
                        <a:rPr b="1" lang="en" sz="1300">
                          <a:solidFill>
                            <a:srgbClr val="666666"/>
                          </a:solidFill>
                          <a:latin typeface="BIZ UDPGothic"/>
                          <a:ea typeface="BIZ UDPGothic"/>
                          <a:cs typeface="BIZ UDPGothic"/>
                          <a:sym typeface="BIZ UDPGothic"/>
                        </a:rPr>
                        <a:t>TEP ESL 8/9/10</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l">
                        <a:spcBef>
                          <a:spcPts val="0"/>
                        </a:spcBef>
                        <a:spcAft>
                          <a:spcPts val="0"/>
                        </a:spcAft>
                        <a:buNone/>
                      </a:pPr>
                      <a:r>
                        <a:rPr b="1" lang="en" sz="1300">
                          <a:solidFill>
                            <a:srgbClr val="666666"/>
                          </a:solidFill>
                          <a:latin typeface="BIZ UDPGothic"/>
                          <a:ea typeface="BIZ UDPGothic"/>
                          <a:cs typeface="BIZ UDPGothic"/>
                          <a:sym typeface="BIZ UDPGothic"/>
                        </a:rPr>
                        <a:t>一般科目以外に旅行、料理、アート、IT などの専門的な教科書も選べる。好きな教科をカスタマイズできるのが魅力。</a:t>
                      </a:r>
                      <a:endParaRPr b="1" sz="1300">
                        <a:solidFill>
                          <a:srgbClr val="666666"/>
                        </a:solidFill>
                        <a:latin typeface="BIZ UDPGothic"/>
                        <a:ea typeface="BIZ UDPGothic"/>
                        <a:cs typeface="BIZ UDPGothic"/>
                        <a:sym typeface="BIZ UDPGothic"/>
                      </a:endParaRPr>
                    </a:p>
                  </a:txBody>
                  <a:tcPr marT="91425" marB="91425" marR="91425" marL="91425" anchor="ctr"/>
                </a:tc>
              </a:tr>
            </a:tbl>
          </a:graphicData>
        </a:graphic>
      </p:graphicFrame>
      <p:sp>
        <p:nvSpPr>
          <p:cNvPr id="218" name="Google Shape;218;p24"/>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5"/>
          <p:cNvSpPr/>
          <p:nvPr/>
        </p:nvSpPr>
        <p:spPr>
          <a:xfrm>
            <a:off x="-18925" y="379325"/>
            <a:ext cx="7560000" cy="818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4" name="Google Shape;224;p25"/>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225" name="Google Shape;225;p25"/>
          <p:cNvSpPr txBox="1"/>
          <p:nvPr/>
        </p:nvSpPr>
        <p:spPr>
          <a:xfrm>
            <a:off x="1465788" y="592300"/>
            <a:ext cx="46284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rgbClr val="666666"/>
                </a:solidFill>
                <a:latin typeface="BIZ UDPGothic"/>
                <a:ea typeface="BIZ UDPGothic"/>
                <a:cs typeface="BIZ UDPGothic"/>
                <a:sym typeface="BIZ UDPGothic"/>
              </a:rPr>
              <a:t>一般英語（ESL）コース</a:t>
            </a:r>
            <a:r>
              <a:rPr b="1" lang="en" sz="1600">
                <a:solidFill>
                  <a:srgbClr val="666666"/>
                </a:solidFill>
                <a:latin typeface="BIZ UDPGothic"/>
                <a:ea typeface="BIZ UDPGothic"/>
                <a:cs typeface="BIZ UDPGothic"/>
                <a:sym typeface="BIZ UDPGothic"/>
              </a:rPr>
              <a:t>の種類と</a:t>
            </a:r>
            <a:r>
              <a:rPr b="1" lang="en" sz="1600">
                <a:solidFill>
                  <a:srgbClr val="666666"/>
                </a:solidFill>
                <a:latin typeface="BIZ UDPGothic"/>
                <a:ea typeface="BIZ UDPGothic"/>
                <a:cs typeface="BIZ UDPGothic"/>
                <a:sym typeface="BIZ UDPGothic"/>
              </a:rPr>
              <a:t>詳細</a:t>
            </a:r>
            <a:endParaRPr b="1" sz="1600">
              <a:solidFill>
                <a:srgbClr val="666666"/>
              </a:solidFill>
              <a:latin typeface="BIZ UDPGothic"/>
              <a:ea typeface="BIZ UDPGothic"/>
              <a:cs typeface="BIZ UDPGothic"/>
              <a:sym typeface="BIZ UDPGothic"/>
            </a:endParaRPr>
          </a:p>
        </p:txBody>
      </p:sp>
      <p:graphicFrame>
        <p:nvGraphicFramePr>
          <p:cNvPr id="226" name="Google Shape;226;p25"/>
          <p:cNvGraphicFramePr/>
          <p:nvPr/>
        </p:nvGraphicFramePr>
        <p:xfrm>
          <a:off x="558725" y="1676850"/>
          <a:ext cx="3000000" cy="3000000"/>
        </p:xfrm>
        <a:graphic>
          <a:graphicData uri="http://schemas.openxmlformats.org/drawingml/2006/table">
            <a:tbl>
              <a:tblPr>
                <a:noFill/>
                <a:tableStyleId>{7ED70B73-2ACE-45A5-88D3-92559C71CDCE}</a:tableStyleId>
              </a:tblPr>
              <a:tblGrid>
                <a:gridCol w="1029250"/>
                <a:gridCol w="1759225"/>
              </a:tblGrid>
              <a:tr h="289225">
                <a:tc gridSpan="2">
                  <a:txBody>
                    <a:bodyPr/>
                    <a:lstStyle/>
                    <a:p>
                      <a:pPr indent="0" lvl="0" marL="0" rtl="0" algn="ctr">
                        <a:lnSpc>
                          <a:spcPct val="115000"/>
                        </a:lnSpc>
                        <a:spcBef>
                          <a:spcPts val="0"/>
                        </a:spcBef>
                        <a:spcAft>
                          <a:spcPts val="0"/>
                        </a:spcAft>
                        <a:buNone/>
                      </a:pPr>
                      <a:r>
                        <a:rPr b="1" lang="en" sz="1200">
                          <a:solidFill>
                            <a:srgbClr val="FFFFFF"/>
                          </a:solidFill>
                          <a:latin typeface="BIZ UDPGothic"/>
                          <a:ea typeface="BIZ UDPGothic"/>
                          <a:cs typeface="BIZ UDPGothic"/>
                          <a:sym typeface="BIZ UDPGothic"/>
                        </a:rPr>
                        <a:t>ESL Starter 7</a:t>
                      </a:r>
                      <a:endParaRPr b="1" sz="12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hMerge="1"/>
              </a:tr>
              <a:tr h="289225">
                <a:tc rowSpan="4">
                  <a:txBody>
                    <a:bodyPr/>
                    <a:lstStyle/>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 </a:t>
                      </a:r>
                      <a:endParaRPr b="1" sz="11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一般 1:1</a:t>
                      </a:r>
                      <a:endParaRPr b="1" sz="11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基礎スピーキング A</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基礎スピーキング  B</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基礎リスニング</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基礎ライティング</a:t>
                      </a:r>
                      <a:endParaRPr b="1" sz="1000">
                        <a:solidFill>
                          <a:srgbClr val="434343"/>
                        </a:solidFill>
                        <a:latin typeface="BIZ UDPGothic"/>
                        <a:ea typeface="BIZ UDPGothic"/>
                        <a:cs typeface="BIZ UDPGothic"/>
                        <a:sym typeface="BIZ UDPGothic"/>
                      </a:endParaRPr>
                    </a:p>
                  </a:txBody>
                  <a:tcPr marT="91425" marB="91425" marR="91425" marL="91425" anchor="ctr"/>
                </a:tc>
              </a:tr>
              <a:tr h="289225">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グループ</a:t>
                      </a:r>
                      <a:endParaRPr b="1" sz="12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リスニング＆発音</a:t>
                      </a:r>
                      <a:endParaRPr b="1" sz="1200">
                        <a:solidFill>
                          <a:srgbClr val="434343"/>
                        </a:solidFill>
                        <a:latin typeface="BIZ UDPGothic"/>
                        <a:ea typeface="BIZ UDPGothic"/>
                        <a:cs typeface="BIZ UDPGothic"/>
                        <a:sym typeface="BIZ UDPGothic"/>
                      </a:endParaRPr>
                    </a:p>
                  </a:txBody>
                  <a:tcPr marT="91425" marB="91425" marR="91425" marL="91425" anchor="ctr"/>
                </a:tc>
              </a:tr>
              <a:tr h="236875">
                <a:tc rowSpan="2">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イブニング</a:t>
                      </a:r>
                      <a:endParaRPr b="1" sz="12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グループ</a:t>
                      </a:r>
                      <a:endParaRPr b="1" sz="12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（オプション）</a:t>
                      </a:r>
                      <a:endParaRPr b="1" sz="1100">
                        <a:solidFill>
                          <a:srgbClr val="434343"/>
                        </a:solidFill>
                        <a:latin typeface="BIZ UDPGothic"/>
                        <a:ea typeface="BIZ UDPGothic"/>
                        <a:cs typeface="BIZ UDPGothic"/>
                        <a:sym typeface="BIZ UDPGothic"/>
                      </a:endParaRPr>
                    </a:p>
                  </a:txBody>
                  <a:tcPr marT="91425" marB="91425" marR="91425" marL="91425" anchor="ctr"/>
                </a:tc>
                <a:tc rowSpan="2">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複数のクラスの中から2つ選択。自由参加。</a:t>
                      </a:r>
                      <a:endParaRPr b="1" sz="1200">
                        <a:solidFill>
                          <a:srgbClr val="434343"/>
                        </a:solidFill>
                        <a:latin typeface="BIZ UDPGothic"/>
                        <a:ea typeface="BIZ UDPGothic"/>
                        <a:cs typeface="BIZ UDPGothic"/>
                        <a:sym typeface="BIZ UDPGothic"/>
                      </a:endParaRPr>
                    </a:p>
                  </a:txBody>
                  <a:tcPr marT="91425" marB="91425" marR="91425" marL="91425" anchor="ctr"/>
                </a:tc>
              </a:tr>
              <a:tr h="236875">
                <a:tc vMerge="1"/>
                <a:tc vMerge="1"/>
              </a:tr>
            </a:tbl>
          </a:graphicData>
        </a:graphic>
      </p:graphicFrame>
      <p:graphicFrame>
        <p:nvGraphicFramePr>
          <p:cNvPr id="227" name="Google Shape;227;p25"/>
          <p:cNvGraphicFramePr/>
          <p:nvPr/>
        </p:nvGraphicFramePr>
        <p:xfrm>
          <a:off x="558725" y="5051838"/>
          <a:ext cx="3000000" cy="3000000"/>
        </p:xfrm>
        <a:graphic>
          <a:graphicData uri="http://schemas.openxmlformats.org/drawingml/2006/table">
            <a:tbl>
              <a:tblPr>
                <a:noFill/>
                <a:tableStyleId>{7ED70B73-2ACE-45A5-88D3-92559C71CDCE}</a:tableStyleId>
              </a:tblPr>
              <a:tblGrid>
                <a:gridCol w="1029250"/>
                <a:gridCol w="1759225"/>
              </a:tblGrid>
              <a:tr h="289225">
                <a:tc gridSpan="2">
                  <a:txBody>
                    <a:bodyPr/>
                    <a:lstStyle/>
                    <a:p>
                      <a:pPr indent="0" lvl="0" marL="0" rtl="0" algn="ctr">
                        <a:lnSpc>
                          <a:spcPct val="115000"/>
                        </a:lnSpc>
                        <a:spcBef>
                          <a:spcPts val="0"/>
                        </a:spcBef>
                        <a:spcAft>
                          <a:spcPts val="0"/>
                        </a:spcAft>
                        <a:buNone/>
                      </a:pPr>
                      <a:r>
                        <a:rPr b="1" lang="en" sz="1200">
                          <a:solidFill>
                            <a:srgbClr val="FFFFFF"/>
                          </a:solidFill>
                          <a:latin typeface="BIZ UDPGothic"/>
                          <a:ea typeface="BIZ UDPGothic"/>
                          <a:cs typeface="BIZ UDPGothic"/>
                          <a:sym typeface="BIZ UDPGothic"/>
                        </a:rPr>
                        <a:t>TEP ESL 8/9/10</a:t>
                      </a:r>
                      <a:endParaRPr b="1" sz="12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hMerge="1"/>
              </a:tr>
              <a:tr h="289225">
                <a:tc rowSpan="2">
                  <a:txBody>
                    <a:bodyPr/>
                    <a:lstStyle/>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 TEP ESL 1:1</a:t>
                      </a:r>
                      <a:endParaRPr b="1" sz="1100">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TEP ESL A</a:t>
                      </a:r>
                      <a:endParaRPr b="1" sz="1200">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solidFill>
                            <a:schemeClr val="dk1"/>
                          </a:solidFill>
                          <a:latin typeface="BIZ UDPGothic"/>
                          <a:ea typeface="BIZ UDPGothic"/>
                          <a:cs typeface="BIZ UDPGothic"/>
                          <a:sym typeface="BIZ UDPGothic"/>
                        </a:rPr>
                        <a:t>TEP ESL B</a:t>
                      </a:r>
                      <a:endParaRPr b="1" sz="1200">
                        <a:solidFill>
                          <a:schemeClr val="dk1"/>
                        </a:solidFill>
                        <a:latin typeface="BIZ UDPGothic"/>
                        <a:ea typeface="BIZ UDPGothic"/>
                        <a:cs typeface="BIZ UDPGothic"/>
                        <a:sym typeface="BIZ UDPGothic"/>
                      </a:endParaRPr>
                    </a:p>
                  </a:txBody>
                  <a:tcPr marT="91425" marB="91425" marR="91425" marL="91425" anchor="ctr">
                    <a:solidFill>
                      <a:srgbClr val="FFF2CC"/>
                    </a:solidFill>
                  </a:tcPr>
                </a:tc>
              </a:tr>
              <a:tr h="289225">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一般 1:1</a:t>
                      </a:r>
                      <a:endParaRPr b="1"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1-3コマ</a:t>
                      </a:r>
                      <a:endParaRPr b="1" sz="1200">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選択可能</a:t>
                      </a:r>
                      <a:endParaRPr b="1" sz="1200">
                        <a:latin typeface="BIZ UDPGothic"/>
                        <a:ea typeface="BIZ UDPGothic"/>
                        <a:cs typeface="BIZ UDPGothic"/>
                        <a:sym typeface="BIZ UDPGothic"/>
                      </a:endParaRPr>
                    </a:p>
                  </a:txBody>
                  <a:tcPr marT="91425" marB="91425" marR="91425" marL="91425" anchor="ctr"/>
                </a:tc>
              </a:tr>
              <a:tr h="289225">
                <a:tc rowSpan="3">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グループ</a:t>
                      </a:r>
                      <a:endParaRPr b="1" sz="1200">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英文法</a:t>
                      </a:r>
                      <a:endParaRPr b="1" sz="1000">
                        <a:latin typeface="BIZ UDPGothic"/>
                        <a:ea typeface="BIZ UDPGothic"/>
                        <a:cs typeface="BIZ UDPGothic"/>
                        <a:sym typeface="BIZ UDPGothic"/>
                      </a:endParaRPr>
                    </a:p>
                  </a:txBody>
                  <a:tcPr marT="91425" marB="91425" marR="91425" marL="91425" anchor="ctr"/>
                </a:tc>
              </a:tr>
              <a:tr h="365750">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発音</a:t>
                      </a:r>
                      <a:endParaRPr b="1" sz="1200">
                        <a:latin typeface="BIZ UDPGothic"/>
                        <a:ea typeface="BIZ UDPGothic"/>
                        <a:cs typeface="BIZ UDPGothic"/>
                        <a:sym typeface="BIZ UDPGothic"/>
                      </a:endParaRPr>
                    </a:p>
                  </a:txBody>
                  <a:tcPr marT="91425" marB="91425" marR="91425" marL="91425" anchor="ctr"/>
                </a:tc>
              </a:tr>
              <a:tr h="365750">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ディスカッション</a:t>
                      </a:r>
                      <a:endParaRPr b="1" sz="1200">
                        <a:latin typeface="BIZ UDPGothic"/>
                        <a:ea typeface="BIZ UDPGothic"/>
                        <a:cs typeface="BIZ UDPGothic"/>
                        <a:sym typeface="BIZ UDPGothic"/>
                      </a:endParaRPr>
                    </a:p>
                  </a:txBody>
                  <a:tcPr marT="91425" marB="91425" marR="91425" marL="91425" anchor="ctr"/>
                </a:tc>
              </a:tr>
              <a:tr h="236875">
                <a:tc rowSpan="2">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イブニング</a:t>
                      </a:r>
                      <a:endParaRPr b="1"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グループ</a:t>
                      </a:r>
                      <a:endParaRPr b="1"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（オプション）</a:t>
                      </a:r>
                      <a:endParaRPr b="1" sz="1100">
                        <a:latin typeface="BIZ UDPGothic"/>
                        <a:ea typeface="BIZ UDPGothic"/>
                        <a:cs typeface="BIZ UDPGothic"/>
                        <a:sym typeface="BIZ UDPGothic"/>
                      </a:endParaRPr>
                    </a:p>
                  </a:txBody>
                  <a:tcPr marT="91425" marB="91425" marR="91425" marL="91425" anchor="ctr"/>
                </a:tc>
                <a:tc rowSpan="2">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複数のクラスの中から2つ選択。自由参加。</a:t>
                      </a:r>
                      <a:endParaRPr b="1" sz="1200">
                        <a:latin typeface="BIZ UDPGothic"/>
                        <a:ea typeface="BIZ UDPGothic"/>
                        <a:cs typeface="BIZ UDPGothic"/>
                        <a:sym typeface="BIZ UDPGothic"/>
                      </a:endParaRPr>
                    </a:p>
                  </a:txBody>
                  <a:tcPr marT="91425" marB="91425" marR="91425" marL="91425" anchor="ctr"/>
                </a:tc>
              </a:tr>
              <a:tr h="236875">
                <a:tc vMerge="1"/>
                <a:tc vMerge="1"/>
              </a:tr>
            </a:tbl>
          </a:graphicData>
        </a:graphic>
      </p:graphicFrame>
      <p:sp>
        <p:nvSpPr>
          <p:cNvPr id="228" name="Google Shape;228;p25"/>
          <p:cNvSpPr txBox="1"/>
          <p:nvPr/>
        </p:nvSpPr>
        <p:spPr>
          <a:xfrm>
            <a:off x="3676825" y="3955675"/>
            <a:ext cx="33108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おすすめ留学期間：4 週間以上 </a:t>
            </a:r>
            <a:endParaRPr sz="12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おすすめレベル：超初級者（Pre-A1）以上</a:t>
            </a:r>
            <a:endParaRPr sz="1200">
              <a:solidFill>
                <a:srgbClr val="434343"/>
              </a:solidFill>
              <a:latin typeface="BIZ UDPGothic"/>
              <a:ea typeface="BIZ UDPGothic"/>
              <a:cs typeface="BIZ UDPGothic"/>
              <a:sym typeface="BIZ UDPGothic"/>
            </a:endParaRPr>
          </a:p>
        </p:txBody>
      </p:sp>
      <p:sp>
        <p:nvSpPr>
          <p:cNvPr id="229" name="Google Shape;229;p25"/>
          <p:cNvSpPr txBox="1"/>
          <p:nvPr/>
        </p:nvSpPr>
        <p:spPr>
          <a:xfrm>
            <a:off x="3770200" y="2247300"/>
            <a:ext cx="3310800" cy="1623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初心者向けの教科書を用いて基礎英語を学ぶ。特にスピーキングを素早く伸ばせるようスピーキングクラスが2 コマ学べる構成になっている。グループレッスンではリスニングと発音を学ぶ。科目は固定。学校の定めたガイドラインに沿って学ぶ。</a:t>
            </a:r>
            <a:r>
              <a:rPr lang="en" sz="1100">
                <a:solidFill>
                  <a:srgbClr val="434343"/>
                </a:solidFill>
                <a:latin typeface="BIZ UDPGothic"/>
                <a:ea typeface="BIZ UDPGothic"/>
                <a:cs typeface="BIZ UDPGothic"/>
                <a:sym typeface="BIZ UDPGothic"/>
              </a:rPr>
              <a:t>ワーホリ対策との組み合わせも人気。</a:t>
            </a:r>
            <a:endParaRPr sz="1100">
              <a:solidFill>
                <a:srgbClr val="434343"/>
              </a:solidFill>
              <a:latin typeface="BIZ UDPGothic"/>
              <a:ea typeface="BIZ UDPGothic"/>
              <a:cs typeface="BIZ UDPGothic"/>
              <a:sym typeface="BIZ UDPGothic"/>
            </a:endParaRPr>
          </a:p>
        </p:txBody>
      </p:sp>
      <p:sp>
        <p:nvSpPr>
          <p:cNvPr id="230" name="Google Shape;230;p25"/>
          <p:cNvSpPr txBox="1"/>
          <p:nvPr/>
        </p:nvSpPr>
        <p:spPr>
          <a:xfrm>
            <a:off x="3869525" y="5644763"/>
            <a:ext cx="3310800" cy="1369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TEP ESL 1:1 A・B では、「選べるテーマ一覧」にあるような専門的 な教科書の中から好きなものを自由に選んで学べる。テーマは、2 週 間ごとに変更可能。もちろん一般科目も受講可能。自分好みに科目を カスタマイズできるとても柔軟なプログラム。</a:t>
            </a:r>
            <a:endParaRPr sz="1100">
              <a:solidFill>
                <a:srgbClr val="434343"/>
              </a:solidFill>
              <a:latin typeface="BIZ UDPGothic"/>
              <a:ea typeface="BIZ UDPGothic"/>
              <a:cs typeface="BIZ UDPGothic"/>
              <a:sym typeface="BIZ UDPGothic"/>
            </a:endParaRPr>
          </a:p>
        </p:txBody>
      </p:sp>
      <p:sp>
        <p:nvSpPr>
          <p:cNvPr id="231" name="Google Shape;231;p25"/>
          <p:cNvSpPr txBox="1"/>
          <p:nvPr/>
        </p:nvSpPr>
        <p:spPr>
          <a:xfrm>
            <a:off x="3793325" y="7175513"/>
            <a:ext cx="33108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おすすめ留学期間：4 週間以上 </a:t>
            </a:r>
            <a:endParaRPr sz="12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おすすめレベル：超初級者（A1）以上</a:t>
            </a:r>
            <a:endParaRPr sz="1200">
              <a:solidFill>
                <a:srgbClr val="434343"/>
              </a:solidFill>
              <a:latin typeface="BIZ UDPGothic"/>
              <a:ea typeface="BIZ UDPGothic"/>
              <a:cs typeface="BIZ UDPGothic"/>
              <a:sym typeface="BIZ UDPGothic"/>
            </a:endParaRPr>
          </a:p>
        </p:txBody>
      </p:sp>
      <p:sp>
        <p:nvSpPr>
          <p:cNvPr id="232" name="Google Shape;232;p25"/>
          <p:cNvSpPr txBox="1"/>
          <p:nvPr/>
        </p:nvSpPr>
        <p:spPr>
          <a:xfrm>
            <a:off x="3793325" y="7906738"/>
            <a:ext cx="3310800" cy="569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000">
                <a:solidFill>
                  <a:srgbClr val="434343"/>
                </a:solidFill>
                <a:latin typeface="BIZ UDPGothic"/>
                <a:ea typeface="BIZ UDPGothic"/>
                <a:cs typeface="BIZ UDPGothic"/>
                <a:sym typeface="BIZ UDPGothic"/>
              </a:rPr>
              <a:t>※ TEP ESL 9は、一般1:1が2コマになる。</a:t>
            </a:r>
            <a:endParaRPr sz="10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000">
                <a:solidFill>
                  <a:srgbClr val="434343"/>
                </a:solidFill>
                <a:latin typeface="BIZ UDPGothic"/>
                <a:ea typeface="BIZ UDPGothic"/>
                <a:cs typeface="BIZ UDPGothic"/>
                <a:sym typeface="BIZ UDPGothic"/>
              </a:rPr>
              <a:t>※ TEP ESL 10は、一般1:1が３コマになる。</a:t>
            </a:r>
            <a:endParaRPr sz="1000">
              <a:solidFill>
                <a:srgbClr val="434343"/>
              </a:solidFill>
              <a:latin typeface="BIZ UDPGothic"/>
              <a:ea typeface="BIZ UDPGothic"/>
              <a:cs typeface="BIZ UDPGothic"/>
              <a:sym typeface="BIZ UDPGothic"/>
            </a:endParaRPr>
          </a:p>
        </p:txBody>
      </p:sp>
      <p:sp>
        <p:nvSpPr>
          <p:cNvPr id="233" name="Google Shape;233;p25"/>
          <p:cNvSpPr txBox="1"/>
          <p:nvPr/>
        </p:nvSpPr>
        <p:spPr>
          <a:xfrm>
            <a:off x="3832225" y="1753050"/>
            <a:ext cx="212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ESL Starter 7 の特徴</a:t>
            </a:r>
            <a:endParaRPr/>
          </a:p>
        </p:txBody>
      </p:sp>
      <p:sp>
        <p:nvSpPr>
          <p:cNvPr id="234" name="Google Shape;234;p25"/>
          <p:cNvSpPr txBox="1"/>
          <p:nvPr/>
        </p:nvSpPr>
        <p:spPr>
          <a:xfrm>
            <a:off x="3908425" y="5163000"/>
            <a:ext cx="196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TEP ESL の</a:t>
            </a:r>
            <a:r>
              <a:rPr lang="en"/>
              <a:t>特徴</a:t>
            </a:r>
            <a:endParaRPr/>
          </a:p>
        </p:txBody>
      </p:sp>
      <p:sp>
        <p:nvSpPr>
          <p:cNvPr id="235" name="Google Shape;235;p25"/>
          <p:cNvSpPr/>
          <p:nvPr/>
        </p:nvSpPr>
        <p:spPr>
          <a:xfrm>
            <a:off x="558725" y="9024350"/>
            <a:ext cx="1825200" cy="7578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rPr>
              <a:t>選べるテーマ一覧</a:t>
            </a:r>
            <a:endParaRPr b="1" sz="1200">
              <a:solidFill>
                <a:schemeClr val="lt1"/>
              </a:solidFill>
            </a:endParaRPr>
          </a:p>
        </p:txBody>
      </p:sp>
      <p:sp>
        <p:nvSpPr>
          <p:cNvPr id="236" name="Google Shape;236;p25"/>
          <p:cNvSpPr/>
          <p:nvPr/>
        </p:nvSpPr>
        <p:spPr>
          <a:xfrm>
            <a:off x="2383850" y="9024350"/>
            <a:ext cx="4628400" cy="7578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 name="Google Shape;237;p25"/>
          <p:cNvSpPr txBox="1"/>
          <p:nvPr/>
        </p:nvSpPr>
        <p:spPr>
          <a:xfrm>
            <a:off x="2714475" y="9056900"/>
            <a:ext cx="38421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434343"/>
                </a:solidFill>
                <a:latin typeface="BIZ UDPGothic"/>
                <a:ea typeface="BIZ UDPGothic"/>
                <a:cs typeface="BIZ UDPGothic"/>
                <a:sym typeface="BIZ UDPGothic"/>
              </a:rPr>
              <a:t>・ アート＆デザイン ・ ビューティーサロン ・ IT ・ クッキング </a:t>
            </a:r>
            <a:endParaRPr sz="1000">
              <a:solidFill>
                <a:srgbClr val="434343"/>
              </a:solidFill>
              <a:latin typeface="BIZ UDPGothic"/>
              <a:ea typeface="BIZ UDPGothic"/>
              <a:cs typeface="BIZ UDPGothic"/>
              <a:sym typeface="BIZ UDPGothic"/>
            </a:endParaRPr>
          </a:p>
          <a:p>
            <a:pPr indent="0" lvl="0" marL="0" rtl="0" algn="l">
              <a:lnSpc>
                <a:spcPct val="115000"/>
              </a:lnSpc>
              <a:spcBef>
                <a:spcPts val="0"/>
              </a:spcBef>
              <a:spcAft>
                <a:spcPts val="0"/>
              </a:spcAft>
              <a:buNone/>
            </a:pPr>
            <a:r>
              <a:rPr lang="en" sz="1000">
                <a:solidFill>
                  <a:srgbClr val="434343"/>
                </a:solidFill>
                <a:latin typeface="BIZ UDPGothic"/>
                <a:ea typeface="BIZ UDPGothic"/>
                <a:cs typeface="BIZ UDPGothic"/>
                <a:sym typeface="BIZ UDPGothic"/>
              </a:rPr>
              <a:t>・ フードサービス ・ ホテル＆ケータリング ・</a:t>
            </a:r>
            <a:r>
              <a:rPr lang="en" sz="1000">
                <a:solidFill>
                  <a:srgbClr val="434343"/>
                </a:solidFill>
                <a:latin typeface="BIZ UDPGothic"/>
                <a:ea typeface="BIZ UDPGothic"/>
                <a:cs typeface="BIZ UDPGothic"/>
                <a:sym typeface="BIZ UDPGothic"/>
              </a:rPr>
              <a:t>キャビンアテンダント</a:t>
            </a:r>
            <a:endParaRPr sz="1000">
              <a:solidFill>
                <a:srgbClr val="434343"/>
              </a:solidFill>
              <a:latin typeface="BIZ UDPGothic"/>
              <a:ea typeface="BIZ UDPGothic"/>
              <a:cs typeface="BIZ UDPGothic"/>
              <a:sym typeface="BIZ UDPGothic"/>
            </a:endParaRPr>
          </a:p>
          <a:p>
            <a:pPr indent="0" lvl="0" marL="0" rtl="0" algn="l">
              <a:lnSpc>
                <a:spcPct val="115000"/>
              </a:lnSpc>
              <a:spcBef>
                <a:spcPts val="0"/>
              </a:spcBef>
              <a:spcAft>
                <a:spcPts val="0"/>
              </a:spcAft>
              <a:buNone/>
            </a:pPr>
            <a:r>
              <a:rPr lang="en" sz="1000">
                <a:solidFill>
                  <a:srgbClr val="434343"/>
                </a:solidFill>
                <a:latin typeface="BIZ UDPGothic"/>
                <a:ea typeface="BIZ UDPGothic"/>
                <a:cs typeface="BIZ UDPGothic"/>
                <a:sym typeface="BIZ UDPGothic"/>
              </a:rPr>
              <a:t>・ 看護＆医療 ・ ペットケア ・ツーリズム ・</a:t>
            </a:r>
            <a:r>
              <a:rPr lang="en" sz="1000">
                <a:solidFill>
                  <a:srgbClr val="434343"/>
                </a:solidFill>
                <a:latin typeface="BIZ UDPGothic"/>
                <a:ea typeface="BIZ UDPGothic"/>
                <a:cs typeface="BIZ UDPGothic"/>
                <a:sym typeface="BIZ UDPGothic"/>
              </a:rPr>
              <a:t>エンジニアリング </a:t>
            </a:r>
            <a:r>
              <a:rPr lang="en" sz="1000">
                <a:solidFill>
                  <a:srgbClr val="434343"/>
                </a:solidFill>
                <a:latin typeface="BIZ UDPGothic"/>
                <a:ea typeface="BIZ UDPGothic"/>
                <a:cs typeface="BIZ UDPGothic"/>
                <a:sym typeface="BIZ UDPGothic"/>
              </a:rPr>
              <a:t>など</a:t>
            </a:r>
            <a:endParaRPr sz="1000">
              <a:solidFill>
                <a:srgbClr val="434343"/>
              </a:solidFill>
              <a:latin typeface="BIZ UDPGothic"/>
              <a:ea typeface="BIZ UDPGothic"/>
              <a:cs typeface="BIZ UDPGothic"/>
              <a:sym typeface="BIZ UDPGothic"/>
            </a:endParaRPr>
          </a:p>
        </p:txBody>
      </p:sp>
      <p:sp>
        <p:nvSpPr>
          <p:cNvPr id="238" name="Google Shape;238;p25"/>
          <p:cNvSpPr/>
          <p:nvPr/>
        </p:nvSpPr>
        <p:spPr>
          <a:xfrm>
            <a:off x="6094200" y="1829688"/>
            <a:ext cx="777900" cy="246900"/>
          </a:xfrm>
          <a:prstGeom prst="roundRect">
            <a:avLst>
              <a:gd fmla="val 16667" name="adj"/>
            </a:avLst>
          </a:prstGeom>
          <a:solidFill>
            <a:srgbClr val="A61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rPr>
              <a:t>人気</a:t>
            </a:r>
            <a:endParaRPr b="1" sz="1300">
              <a:solidFill>
                <a:srgbClr val="FFFFFF"/>
              </a:solidFill>
            </a:endParaRPr>
          </a:p>
        </p:txBody>
      </p:sp>
      <p:sp>
        <p:nvSpPr>
          <p:cNvPr id="239" name="Google Shape;239;p25"/>
          <p:cNvSpPr/>
          <p:nvPr/>
        </p:nvSpPr>
        <p:spPr>
          <a:xfrm>
            <a:off x="6094200" y="5247488"/>
            <a:ext cx="777900" cy="246900"/>
          </a:xfrm>
          <a:prstGeom prst="roundRect">
            <a:avLst>
              <a:gd fmla="val 16667" name="adj"/>
            </a:avLst>
          </a:prstGeom>
          <a:solidFill>
            <a:srgbClr val="A61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rPr>
              <a:t>人気</a:t>
            </a:r>
            <a:endParaRPr b="1" sz="13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6"/>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45" name="Google Shape;245;p26"/>
          <p:cNvGraphicFramePr/>
          <p:nvPr/>
        </p:nvGraphicFramePr>
        <p:xfrm>
          <a:off x="511950" y="5779688"/>
          <a:ext cx="3000000" cy="3000000"/>
        </p:xfrm>
        <a:graphic>
          <a:graphicData uri="http://schemas.openxmlformats.org/drawingml/2006/table">
            <a:tbl>
              <a:tblPr>
                <a:noFill/>
                <a:tableStyleId>{7ED70B73-2ACE-45A5-88D3-92559C71CDCE}</a:tableStyleId>
              </a:tblPr>
              <a:tblGrid>
                <a:gridCol w="1029250"/>
                <a:gridCol w="1759225"/>
              </a:tblGrid>
              <a:tr h="289225">
                <a:tc gridSpan="2">
                  <a:txBody>
                    <a:bodyPr/>
                    <a:lstStyle/>
                    <a:p>
                      <a:pPr indent="0" lvl="0" marL="0" rtl="0" algn="ctr">
                        <a:lnSpc>
                          <a:spcPct val="115000"/>
                        </a:lnSpc>
                        <a:spcBef>
                          <a:spcPts val="0"/>
                        </a:spcBef>
                        <a:spcAft>
                          <a:spcPts val="0"/>
                        </a:spcAft>
                        <a:buNone/>
                      </a:pPr>
                      <a:r>
                        <a:rPr b="1" lang="en" sz="1200">
                          <a:solidFill>
                            <a:srgbClr val="FFFFFF"/>
                          </a:solidFill>
                          <a:latin typeface="BIZ UDPGothic"/>
                          <a:ea typeface="BIZ UDPGothic"/>
                          <a:cs typeface="BIZ UDPGothic"/>
                          <a:sym typeface="BIZ UDPGothic"/>
                        </a:rPr>
                        <a:t>TOEIC</a:t>
                      </a:r>
                      <a:endParaRPr b="1" sz="12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hMerge="1"/>
              </a:tr>
              <a:tr h="289225">
                <a:tc rowSpan="3">
                  <a:txBody>
                    <a:bodyPr/>
                    <a:lstStyle/>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TOEIC</a:t>
                      </a:r>
                      <a:endParaRPr b="1" sz="11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1:1</a:t>
                      </a:r>
                      <a:endParaRPr b="1" sz="1100">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TOEIC R ①</a:t>
                      </a:r>
                      <a:endParaRPr b="1" sz="1200">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solidFill>
                            <a:schemeClr val="dk1"/>
                          </a:solidFill>
                          <a:latin typeface="BIZ UDPGothic"/>
                          <a:ea typeface="BIZ UDPGothic"/>
                          <a:cs typeface="BIZ UDPGothic"/>
                          <a:sym typeface="BIZ UDPGothic"/>
                        </a:rPr>
                        <a:t>TOEIC R ②</a:t>
                      </a:r>
                      <a:endParaRPr b="1" sz="1200">
                        <a:solidFill>
                          <a:schemeClr val="dk1"/>
                        </a:solidFill>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TOEIC L</a:t>
                      </a:r>
                      <a:endParaRPr b="1" sz="1200">
                        <a:latin typeface="BIZ UDPGothic"/>
                        <a:ea typeface="BIZ UDPGothic"/>
                        <a:cs typeface="BIZ UDPGothic"/>
                        <a:sym typeface="BIZ UDPGothic"/>
                      </a:endParaRPr>
                    </a:p>
                  </a:txBody>
                  <a:tcPr marT="91425" marB="91425" marR="91425" marL="91425" anchor="ctr">
                    <a:solidFill>
                      <a:srgbClr val="FFF2CC"/>
                    </a:solidFill>
                  </a:tcPr>
                </a:tc>
              </a:tr>
              <a:tr h="289225">
                <a:tc rowSpan="3">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グループ</a:t>
                      </a:r>
                      <a:endParaRPr b="1" sz="1200">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英文法</a:t>
                      </a:r>
                      <a:endParaRPr b="1" sz="1000">
                        <a:latin typeface="BIZ UDPGothic"/>
                        <a:ea typeface="BIZ UDPGothic"/>
                        <a:cs typeface="BIZ UDPGothic"/>
                        <a:sym typeface="BIZ UDPGothic"/>
                      </a:endParaRPr>
                    </a:p>
                  </a:txBody>
                  <a:tcPr marT="91425" marB="91425" marR="91425" marL="91425" anchor="ctr"/>
                </a:tc>
              </a:tr>
              <a:tr h="365750">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発音</a:t>
                      </a:r>
                      <a:endParaRPr b="1" sz="1200">
                        <a:latin typeface="BIZ UDPGothic"/>
                        <a:ea typeface="BIZ UDPGothic"/>
                        <a:cs typeface="BIZ UDPGothic"/>
                        <a:sym typeface="BIZ UDPGothic"/>
                      </a:endParaRPr>
                    </a:p>
                  </a:txBody>
                  <a:tcPr marT="91425" marB="91425" marR="91425" marL="91425" anchor="ctr"/>
                </a:tc>
              </a:tr>
              <a:tr h="365750">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ディスカッション</a:t>
                      </a:r>
                      <a:endParaRPr b="1" sz="1200">
                        <a:latin typeface="BIZ UDPGothic"/>
                        <a:ea typeface="BIZ UDPGothic"/>
                        <a:cs typeface="BIZ UDPGothic"/>
                        <a:sym typeface="BIZ UDPGothic"/>
                      </a:endParaRPr>
                    </a:p>
                  </a:txBody>
                  <a:tcPr marT="91425" marB="91425" marR="91425" marL="91425" anchor="ctr"/>
                </a:tc>
              </a:tr>
              <a:tr h="236875">
                <a:tc rowSpan="2">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イブニング</a:t>
                      </a:r>
                      <a:endParaRPr b="1"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グループ</a:t>
                      </a:r>
                      <a:endParaRPr b="1"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（オプション）</a:t>
                      </a:r>
                      <a:endParaRPr b="1" sz="1100">
                        <a:latin typeface="BIZ UDPGothic"/>
                        <a:ea typeface="BIZ UDPGothic"/>
                        <a:cs typeface="BIZ UDPGothic"/>
                        <a:sym typeface="BIZ UDPGothic"/>
                      </a:endParaRPr>
                    </a:p>
                  </a:txBody>
                  <a:tcPr marT="91425" marB="91425" marR="91425" marL="91425" anchor="ctr"/>
                </a:tc>
                <a:tc rowSpan="2">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複数のクラスの中から2つ選択。自由参加。</a:t>
                      </a:r>
                      <a:endParaRPr b="1" sz="1200">
                        <a:latin typeface="BIZ UDPGothic"/>
                        <a:ea typeface="BIZ UDPGothic"/>
                        <a:cs typeface="BIZ UDPGothic"/>
                        <a:sym typeface="BIZ UDPGothic"/>
                      </a:endParaRPr>
                    </a:p>
                  </a:txBody>
                  <a:tcPr marT="91425" marB="91425" marR="91425" marL="91425" anchor="ctr"/>
                </a:tc>
              </a:tr>
              <a:tr h="236875">
                <a:tc vMerge="1"/>
                <a:tc vMerge="1"/>
              </a:tr>
            </a:tbl>
          </a:graphicData>
        </a:graphic>
      </p:graphicFrame>
      <p:graphicFrame>
        <p:nvGraphicFramePr>
          <p:cNvPr id="246" name="Google Shape;246;p26"/>
          <p:cNvGraphicFramePr/>
          <p:nvPr/>
        </p:nvGraphicFramePr>
        <p:xfrm>
          <a:off x="511950" y="1781263"/>
          <a:ext cx="3000000" cy="3000000"/>
        </p:xfrm>
        <a:graphic>
          <a:graphicData uri="http://schemas.openxmlformats.org/drawingml/2006/table">
            <a:tbl>
              <a:tblPr>
                <a:noFill/>
                <a:tableStyleId>{7ED70B73-2ACE-45A5-88D3-92559C71CDCE}</a:tableStyleId>
              </a:tblPr>
              <a:tblGrid>
                <a:gridCol w="1029250"/>
                <a:gridCol w="1759225"/>
              </a:tblGrid>
              <a:tr h="289225">
                <a:tc gridSpan="2">
                  <a:txBody>
                    <a:bodyPr/>
                    <a:lstStyle/>
                    <a:p>
                      <a:pPr indent="0" lvl="0" marL="0" rtl="0" algn="ctr">
                        <a:lnSpc>
                          <a:spcPct val="115000"/>
                        </a:lnSpc>
                        <a:spcBef>
                          <a:spcPts val="0"/>
                        </a:spcBef>
                        <a:spcAft>
                          <a:spcPts val="0"/>
                        </a:spcAft>
                        <a:buNone/>
                      </a:pPr>
                      <a:r>
                        <a:rPr b="1" lang="en" sz="1200">
                          <a:solidFill>
                            <a:srgbClr val="FFFFFF"/>
                          </a:solidFill>
                          <a:latin typeface="BIZ UDPGothic"/>
                          <a:ea typeface="BIZ UDPGothic"/>
                          <a:cs typeface="BIZ UDPGothic"/>
                          <a:sym typeface="BIZ UDPGothic"/>
                        </a:rPr>
                        <a:t>ワーキングホリデー対策</a:t>
                      </a:r>
                      <a:endParaRPr b="1" sz="12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hMerge="1"/>
              </a:tr>
              <a:tr h="289225">
                <a:tc rowSpan="2">
                  <a:txBody>
                    <a:bodyPr/>
                    <a:lstStyle/>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 </a:t>
                      </a:r>
                      <a:endParaRPr b="1" sz="11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ワーホリ対策</a:t>
                      </a:r>
                      <a:endParaRPr b="1" sz="11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1:1</a:t>
                      </a:r>
                      <a:endParaRPr b="1" sz="1100">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ワーホリ対策 A</a:t>
                      </a:r>
                      <a:endParaRPr b="1" sz="1200">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solidFill>
                            <a:schemeClr val="dk1"/>
                          </a:solidFill>
                          <a:latin typeface="BIZ UDPGothic"/>
                          <a:ea typeface="BIZ UDPGothic"/>
                          <a:cs typeface="BIZ UDPGothic"/>
                          <a:sym typeface="BIZ UDPGothic"/>
                        </a:rPr>
                        <a:t>ワーホリ対策 B</a:t>
                      </a:r>
                      <a:endParaRPr b="1" sz="1200">
                        <a:solidFill>
                          <a:schemeClr val="dk1"/>
                        </a:solidFill>
                        <a:latin typeface="BIZ UDPGothic"/>
                        <a:ea typeface="BIZ UDPGothic"/>
                        <a:cs typeface="BIZ UDPGothic"/>
                        <a:sym typeface="BIZ UDPGothic"/>
                      </a:endParaRPr>
                    </a:p>
                  </a:txBody>
                  <a:tcPr marT="91425" marB="91425" marR="91425" marL="91425" anchor="ctr">
                    <a:solidFill>
                      <a:srgbClr val="FFF2CC"/>
                    </a:solidFill>
                  </a:tcPr>
                </a:tc>
              </a:tr>
              <a:tr h="289225">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一般 1:1</a:t>
                      </a:r>
                      <a:endParaRPr b="1" sz="1200">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solidFill>
                            <a:schemeClr val="dk1"/>
                          </a:solidFill>
                          <a:latin typeface="BIZ UDPGothic"/>
                          <a:ea typeface="BIZ UDPGothic"/>
                          <a:cs typeface="BIZ UDPGothic"/>
                          <a:sym typeface="BIZ UDPGothic"/>
                        </a:rPr>
                        <a:t>選択可能</a:t>
                      </a:r>
                      <a:endParaRPr b="1" sz="1200">
                        <a:latin typeface="BIZ UDPGothic"/>
                        <a:ea typeface="BIZ UDPGothic"/>
                        <a:cs typeface="BIZ UDPGothic"/>
                        <a:sym typeface="BIZ UDPGothic"/>
                      </a:endParaRPr>
                    </a:p>
                  </a:txBody>
                  <a:tcPr marT="91425" marB="91425" marR="91425" marL="91425" anchor="ctr"/>
                </a:tc>
              </a:tr>
              <a:tr h="289225">
                <a:tc rowSpan="3">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グループ</a:t>
                      </a:r>
                      <a:endParaRPr b="1" sz="1200">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英文法</a:t>
                      </a:r>
                      <a:endParaRPr b="1" sz="1000">
                        <a:latin typeface="BIZ UDPGothic"/>
                        <a:ea typeface="BIZ UDPGothic"/>
                        <a:cs typeface="BIZ UDPGothic"/>
                        <a:sym typeface="BIZ UDPGothic"/>
                      </a:endParaRPr>
                    </a:p>
                  </a:txBody>
                  <a:tcPr marT="91425" marB="91425" marR="91425" marL="91425" anchor="ctr"/>
                </a:tc>
              </a:tr>
              <a:tr h="365750">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発音</a:t>
                      </a:r>
                      <a:endParaRPr b="1" sz="1200">
                        <a:latin typeface="BIZ UDPGothic"/>
                        <a:ea typeface="BIZ UDPGothic"/>
                        <a:cs typeface="BIZ UDPGothic"/>
                        <a:sym typeface="BIZ UDPGothic"/>
                      </a:endParaRPr>
                    </a:p>
                  </a:txBody>
                  <a:tcPr marT="91425" marB="91425" marR="91425" marL="91425" anchor="ctr"/>
                </a:tc>
              </a:tr>
              <a:tr h="365750">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ディスカッション</a:t>
                      </a:r>
                      <a:endParaRPr b="1" sz="1200">
                        <a:latin typeface="BIZ UDPGothic"/>
                        <a:ea typeface="BIZ UDPGothic"/>
                        <a:cs typeface="BIZ UDPGothic"/>
                        <a:sym typeface="BIZ UDPGothic"/>
                      </a:endParaRPr>
                    </a:p>
                  </a:txBody>
                  <a:tcPr marT="91425" marB="91425" marR="91425" marL="91425" anchor="ctr"/>
                </a:tc>
              </a:tr>
              <a:tr h="236875">
                <a:tc rowSpan="2">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イブニング</a:t>
                      </a:r>
                      <a:endParaRPr b="1"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グループ</a:t>
                      </a:r>
                      <a:endParaRPr b="1"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（オプション）</a:t>
                      </a:r>
                      <a:endParaRPr b="1" sz="1100">
                        <a:latin typeface="BIZ UDPGothic"/>
                        <a:ea typeface="BIZ UDPGothic"/>
                        <a:cs typeface="BIZ UDPGothic"/>
                        <a:sym typeface="BIZ UDPGothic"/>
                      </a:endParaRPr>
                    </a:p>
                  </a:txBody>
                  <a:tcPr marT="91425" marB="91425" marR="91425" marL="91425" anchor="ctr"/>
                </a:tc>
                <a:tc rowSpan="2">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複数のクラスの中から2つ選択。自由参加。</a:t>
                      </a:r>
                      <a:endParaRPr b="1" sz="1200">
                        <a:latin typeface="BIZ UDPGothic"/>
                        <a:ea typeface="BIZ UDPGothic"/>
                        <a:cs typeface="BIZ UDPGothic"/>
                        <a:sym typeface="BIZ UDPGothic"/>
                      </a:endParaRPr>
                    </a:p>
                  </a:txBody>
                  <a:tcPr marT="91425" marB="91425" marR="91425" marL="91425" anchor="ctr"/>
                </a:tc>
              </a:tr>
              <a:tr h="236875">
                <a:tc vMerge="1"/>
                <a:tc vMerge="1"/>
              </a:tr>
            </a:tbl>
          </a:graphicData>
        </a:graphic>
      </p:graphicFrame>
      <p:sp>
        <p:nvSpPr>
          <p:cNvPr id="247" name="Google Shape;247;p26"/>
          <p:cNvSpPr/>
          <p:nvPr/>
        </p:nvSpPr>
        <p:spPr>
          <a:xfrm>
            <a:off x="-18925" y="455525"/>
            <a:ext cx="7560000" cy="818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p26"/>
          <p:cNvSpPr txBox="1"/>
          <p:nvPr/>
        </p:nvSpPr>
        <p:spPr>
          <a:xfrm>
            <a:off x="1465788" y="668500"/>
            <a:ext cx="46284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rgbClr val="666666"/>
                </a:solidFill>
                <a:latin typeface="BIZ UDPGothic"/>
                <a:ea typeface="BIZ UDPGothic"/>
                <a:cs typeface="BIZ UDPGothic"/>
                <a:sym typeface="BIZ UDPGothic"/>
              </a:rPr>
              <a:t>ビジネス/キャリア</a:t>
            </a:r>
            <a:r>
              <a:rPr b="1" lang="en" sz="1600">
                <a:solidFill>
                  <a:srgbClr val="666666"/>
                </a:solidFill>
                <a:latin typeface="BIZ UDPGothic"/>
                <a:ea typeface="BIZ UDPGothic"/>
                <a:cs typeface="BIZ UDPGothic"/>
                <a:sym typeface="BIZ UDPGothic"/>
              </a:rPr>
              <a:t>コースの種類と詳細</a:t>
            </a:r>
            <a:endParaRPr b="1" sz="1600">
              <a:solidFill>
                <a:srgbClr val="666666"/>
              </a:solidFill>
              <a:latin typeface="BIZ UDPGothic"/>
              <a:ea typeface="BIZ UDPGothic"/>
              <a:cs typeface="BIZ UDPGothic"/>
              <a:sym typeface="BIZ UDPGothic"/>
            </a:endParaRPr>
          </a:p>
        </p:txBody>
      </p:sp>
      <p:sp>
        <p:nvSpPr>
          <p:cNvPr id="249" name="Google Shape;249;p26"/>
          <p:cNvSpPr txBox="1"/>
          <p:nvPr/>
        </p:nvSpPr>
        <p:spPr>
          <a:xfrm>
            <a:off x="3694000" y="2263038"/>
            <a:ext cx="3310800" cy="2216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ワーキングホリデーA では、JIC が独自開発した教科書を使い、ワー ホリ先の情報や職場で使える実践英語などを学ぶ。ワーキングホリ デーB では、レジュメ対策と面接対策を行い、現地に行ってからすぐ に職探しができるよう準備する。</a:t>
            </a:r>
            <a:r>
              <a:rPr lang="en" sz="1200">
                <a:solidFill>
                  <a:schemeClr val="dk1"/>
                </a:solidFill>
                <a:latin typeface="BIZ UDPGothic"/>
                <a:ea typeface="BIZ UDPGothic"/>
                <a:cs typeface="BIZ UDPGothic"/>
                <a:sym typeface="BIZ UDPGothic"/>
              </a:rPr>
              <a:t>プレミアム校舎でバリスタインターンシップに参加することが可能。ワーホリ先でカフェやレストランなどで働きたい人におすすめ。</a:t>
            </a:r>
            <a:endParaRPr sz="1100">
              <a:solidFill>
                <a:srgbClr val="434343"/>
              </a:solidFill>
              <a:latin typeface="BIZ UDPGothic"/>
              <a:ea typeface="BIZ UDPGothic"/>
              <a:cs typeface="BIZ UDPGothic"/>
              <a:sym typeface="BIZ UDPGothic"/>
            </a:endParaRPr>
          </a:p>
        </p:txBody>
      </p:sp>
      <p:sp>
        <p:nvSpPr>
          <p:cNvPr id="250" name="Google Shape;250;p26"/>
          <p:cNvSpPr txBox="1"/>
          <p:nvPr/>
        </p:nvSpPr>
        <p:spPr>
          <a:xfrm>
            <a:off x="3617800" y="4547088"/>
            <a:ext cx="33108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おすすめ留学期間：4 週間以上 </a:t>
            </a:r>
            <a:endParaRPr sz="12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おすすめレベル：初級者（A２）以上</a:t>
            </a:r>
            <a:endParaRPr sz="1200">
              <a:solidFill>
                <a:srgbClr val="434343"/>
              </a:solidFill>
              <a:latin typeface="BIZ UDPGothic"/>
              <a:ea typeface="BIZ UDPGothic"/>
              <a:cs typeface="BIZ UDPGothic"/>
              <a:sym typeface="BIZ UDPGothic"/>
            </a:endParaRPr>
          </a:p>
        </p:txBody>
      </p:sp>
      <p:sp>
        <p:nvSpPr>
          <p:cNvPr id="251" name="Google Shape;251;p26"/>
          <p:cNvSpPr txBox="1"/>
          <p:nvPr/>
        </p:nvSpPr>
        <p:spPr>
          <a:xfrm>
            <a:off x="3656700" y="1781275"/>
            <a:ext cx="228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a:t>ワーホリ対策 の特徴</a:t>
            </a:r>
            <a:endParaRPr/>
          </a:p>
        </p:txBody>
      </p:sp>
      <p:sp>
        <p:nvSpPr>
          <p:cNvPr id="252" name="Google Shape;252;p26"/>
          <p:cNvSpPr txBox="1"/>
          <p:nvPr/>
        </p:nvSpPr>
        <p:spPr>
          <a:xfrm>
            <a:off x="3780000" y="6220913"/>
            <a:ext cx="3310800" cy="213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マンツーマンでは、TOEIC リーディングを2 コマ受講できる。そ れぞれPart5, Part6 の穴埋め問題とPart 7 の長文読解に分けて 対策をする。穴埋め問題に関しては、過去問を解きながら、問題の 傾向や時間をかけずに解答するコツを学ぶ。長文読解は、スキミン グやスキャニング、タイムマネジメントのテクニックなども学ぶ。。グループクラスは、一般科目を受講する。</a:t>
            </a:r>
            <a:endParaRPr sz="1100">
              <a:solidFill>
                <a:srgbClr val="434343"/>
              </a:solidFill>
              <a:latin typeface="BIZ UDPGothic"/>
              <a:ea typeface="BIZ UDPGothic"/>
              <a:cs typeface="BIZ UDPGothic"/>
              <a:sym typeface="BIZ UDPGothic"/>
            </a:endParaRPr>
          </a:p>
        </p:txBody>
      </p:sp>
      <p:sp>
        <p:nvSpPr>
          <p:cNvPr id="253" name="Google Shape;253;p26"/>
          <p:cNvSpPr txBox="1"/>
          <p:nvPr/>
        </p:nvSpPr>
        <p:spPr>
          <a:xfrm>
            <a:off x="3703800" y="8504963"/>
            <a:ext cx="33108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おすすめ留学期間：4 週間以上 </a:t>
            </a:r>
            <a:endParaRPr sz="12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おすすめレベル：初級者（A２）以上</a:t>
            </a:r>
            <a:endParaRPr sz="1200">
              <a:solidFill>
                <a:srgbClr val="434343"/>
              </a:solidFill>
              <a:latin typeface="BIZ UDPGothic"/>
              <a:ea typeface="BIZ UDPGothic"/>
              <a:cs typeface="BIZ UDPGothic"/>
              <a:sym typeface="BIZ UDPGothic"/>
            </a:endParaRPr>
          </a:p>
        </p:txBody>
      </p:sp>
      <p:sp>
        <p:nvSpPr>
          <p:cNvPr id="254" name="Google Shape;254;p26"/>
          <p:cNvSpPr txBox="1"/>
          <p:nvPr/>
        </p:nvSpPr>
        <p:spPr>
          <a:xfrm>
            <a:off x="3818900" y="57391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a:t>TOEIC</a:t>
            </a:r>
            <a:r>
              <a:rPr lang="en"/>
              <a:t> の特徴</a:t>
            </a:r>
            <a:endParaRPr/>
          </a:p>
        </p:txBody>
      </p:sp>
      <p:sp>
        <p:nvSpPr>
          <p:cNvPr id="255" name="Google Shape;255;p26"/>
          <p:cNvSpPr/>
          <p:nvPr/>
        </p:nvSpPr>
        <p:spPr>
          <a:xfrm>
            <a:off x="6094200" y="1857913"/>
            <a:ext cx="777900" cy="246900"/>
          </a:xfrm>
          <a:prstGeom prst="roundRect">
            <a:avLst>
              <a:gd fmla="val 16667" name="adj"/>
            </a:avLst>
          </a:prstGeom>
          <a:solidFill>
            <a:srgbClr val="A61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rPr>
              <a:t>人気</a:t>
            </a:r>
            <a:endParaRPr b="1" sz="13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7"/>
          <p:cNvSpPr txBox="1"/>
          <p:nvPr>
            <p:ph idx="12" type="sldNum"/>
          </p:nvPr>
        </p:nvSpPr>
        <p:spPr>
          <a:xfrm>
            <a:off x="68896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61" name="Google Shape;261;p27"/>
          <p:cNvGraphicFramePr/>
          <p:nvPr/>
        </p:nvGraphicFramePr>
        <p:xfrm>
          <a:off x="571425" y="2032163"/>
          <a:ext cx="3000000" cy="3000000"/>
        </p:xfrm>
        <a:graphic>
          <a:graphicData uri="http://schemas.openxmlformats.org/drawingml/2006/table">
            <a:tbl>
              <a:tblPr>
                <a:noFill/>
                <a:tableStyleId>{7ED70B73-2ACE-45A5-88D3-92559C71CDCE}</a:tableStyleId>
              </a:tblPr>
              <a:tblGrid>
                <a:gridCol w="1029250"/>
                <a:gridCol w="1759225"/>
              </a:tblGrid>
              <a:tr h="289225">
                <a:tc gridSpan="2">
                  <a:txBody>
                    <a:bodyPr/>
                    <a:lstStyle/>
                    <a:p>
                      <a:pPr indent="0" lvl="0" marL="0" rtl="0" algn="ctr">
                        <a:lnSpc>
                          <a:spcPct val="115000"/>
                        </a:lnSpc>
                        <a:spcBef>
                          <a:spcPts val="0"/>
                        </a:spcBef>
                        <a:spcAft>
                          <a:spcPts val="0"/>
                        </a:spcAft>
                        <a:buNone/>
                      </a:pPr>
                      <a:r>
                        <a:rPr b="1" lang="en" sz="1200">
                          <a:solidFill>
                            <a:srgbClr val="FFFFFF"/>
                          </a:solidFill>
                          <a:latin typeface="BIZ UDPGothic"/>
                          <a:ea typeface="BIZ UDPGothic"/>
                          <a:cs typeface="BIZ UDPGothic"/>
                          <a:sym typeface="BIZ UDPGothic"/>
                        </a:rPr>
                        <a:t>スピーキングマスター</a:t>
                      </a:r>
                      <a:endParaRPr b="1" sz="12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hMerge="1"/>
              </a:tr>
              <a:tr h="289225">
                <a:tc rowSpan="6">
                  <a:txBody>
                    <a:bodyPr/>
                    <a:lstStyle/>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スピーキングマスター 1:1</a:t>
                      </a:r>
                      <a:endParaRPr b="1" sz="1100">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スピーキング＆発音A</a:t>
                      </a:r>
                      <a:endParaRPr b="1" sz="1200">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solidFill>
                            <a:schemeClr val="dk1"/>
                          </a:solidFill>
                          <a:latin typeface="BIZ UDPGothic"/>
                          <a:ea typeface="BIZ UDPGothic"/>
                          <a:cs typeface="BIZ UDPGothic"/>
                          <a:sym typeface="BIZ UDPGothic"/>
                        </a:rPr>
                        <a:t>スピーキング＆発音B</a:t>
                      </a:r>
                      <a:endParaRPr b="1" sz="1200">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音読</a:t>
                      </a:r>
                      <a:endParaRPr b="1" sz="1200">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総合英語</a:t>
                      </a:r>
                      <a:endParaRPr b="1" sz="1000">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ディベート</a:t>
                      </a:r>
                      <a:endParaRPr b="1" sz="1200">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プレゼンテーション</a:t>
                      </a:r>
                      <a:endParaRPr b="1" sz="1200">
                        <a:latin typeface="BIZ UDPGothic"/>
                        <a:ea typeface="BIZ UDPGothic"/>
                        <a:cs typeface="BIZ UDPGothic"/>
                        <a:sym typeface="BIZ UDPGothic"/>
                      </a:endParaRPr>
                    </a:p>
                  </a:txBody>
                  <a:tcPr marT="91425" marB="91425" marR="91425" marL="91425" anchor="ctr">
                    <a:solidFill>
                      <a:srgbClr val="FFF2CC"/>
                    </a:solidFill>
                  </a:tcPr>
                </a:tc>
              </a:tr>
              <a:tr h="236875">
                <a:tc rowSpan="2">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イブニング</a:t>
                      </a:r>
                      <a:endParaRPr b="1"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グループ</a:t>
                      </a:r>
                      <a:endParaRPr b="1"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（オプション）</a:t>
                      </a:r>
                      <a:endParaRPr b="1" sz="1100">
                        <a:latin typeface="BIZ UDPGothic"/>
                        <a:ea typeface="BIZ UDPGothic"/>
                        <a:cs typeface="BIZ UDPGothic"/>
                        <a:sym typeface="BIZ UDPGothic"/>
                      </a:endParaRPr>
                    </a:p>
                  </a:txBody>
                  <a:tcPr marT="91425" marB="91425" marR="91425" marL="91425" anchor="ctr"/>
                </a:tc>
                <a:tc rowSpan="2">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複数のクラスの中から2つ選択。自由参加。</a:t>
                      </a:r>
                      <a:endParaRPr b="1" sz="1200">
                        <a:latin typeface="BIZ UDPGothic"/>
                        <a:ea typeface="BIZ UDPGothic"/>
                        <a:cs typeface="BIZ UDPGothic"/>
                        <a:sym typeface="BIZ UDPGothic"/>
                      </a:endParaRPr>
                    </a:p>
                  </a:txBody>
                  <a:tcPr marT="91425" marB="91425" marR="91425" marL="91425" anchor="ctr"/>
                </a:tc>
              </a:tr>
              <a:tr h="236875">
                <a:tc vMerge="1"/>
                <a:tc vMerge="1"/>
              </a:tr>
            </a:tbl>
          </a:graphicData>
        </a:graphic>
      </p:graphicFrame>
      <p:graphicFrame>
        <p:nvGraphicFramePr>
          <p:cNvPr id="262" name="Google Shape;262;p27"/>
          <p:cNvGraphicFramePr/>
          <p:nvPr/>
        </p:nvGraphicFramePr>
        <p:xfrm>
          <a:off x="571425" y="6014438"/>
          <a:ext cx="3000000" cy="3000000"/>
        </p:xfrm>
        <a:graphic>
          <a:graphicData uri="http://schemas.openxmlformats.org/drawingml/2006/table">
            <a:tbl>
              <a:tblPr>
                <a:noFill/>
                <a:tableStyleId>{7ED70B73-2ACE-45A5-88D3-92559C71CDCE}</a:tableStyleId>
              </a:tblPr>
              <a:tblGrid>
                <a:gridCol w="1029250"/>
                <a:gridCol w="1759225"/>
              </a:tblGrid>
              <a:tr h="289225">
                <a:tc gridSpan="2">
                  <a:txBody>
                    <a:bodyPr/>
                    <a:lstStyle/>
                    <a:p>
                      <a:pPr indent="0" lvl="0" marL="0" rtl="0" algn="ctr">
                        <a:lnSpc>
                          <a:spcPct val="115000"/>
                        </a:lnSpc>
                        <a:spcBef>
                          <a:spcPts val="0"/>
                        </a:spcBef>
                        <a:spcAft>
                          <a:spcPts val="0"/>
                        </a:spcAft>
                        <a:buNone/>
                      </a:pPr>
                      <a:r>
                        <a:rPr b="1" lang="en" sz="1200">
                          <a:solidFill>
                            <a:srgbClr val="FFFFFF"/>
                          </a:solidFill>
                          <a:latin typeface="BIZ UDPGothic"/>
                          <a:ea typeface="BIZ UDPGothic"/>
                          <a:cs typeface="BIZ UDPGothic"/>
                          <a:sym typeface="BIZ UDPGothic"/>
                        </a:rPr>
                        <a:t>ビジネス</a:t>
                      </a:r>
                      <a:r>
                        <a:rPr b="1" lang="en" sz="1200">
                          <a:solidFill>
                            <a:srgbClr val="FFFFFF"/>
                          </a:solidFill>
                          <a:latin typeface="BIZ UDPGothic"/>
                          <a:ea typeface="BIZ UDPGothic"/>
                          <a:cs typeface="BIZ UDPGothic"/>
                          <a:sym typeface="BIZ UDPGothic"/>
                        </a:rPr>
                        <a:t>マスター</a:t>
                      </a:r>
                      <a:endParaRPr b="1" sz="12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hMerge="1"/>
              </a:tr>
              <a:tr h="289225">
                <a:tc rowSpan="4">
                  <a:txBody>
                    <a:bodyPr/>
                    <a:lstStyle/>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ビジネス</a:t>
                      </a:r>
                      <a:endParaRPr b="1" sz="11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マスター 1:1</a:t>
                      </a:r>
                      <a:endParaRPr b="1" sz="1100">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ビジネススピーキング</a:t>
                      </a:r>
                      <a:endParaRPr b="1" sz="1200">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solidFill>
                            <a:schemeClr val="dk1"/>
                          </a:solidFill>
                          <a:latin typeface="BIZ UDPGothic"/>
                          <a:ea typeface="BIZ UDPGothic"/>
                          <a:cs typeface="BIZ UDPGothic"/>
                          <a:sym typeface="BIZ UDPGothic"/>
                        </a:rPr>
                        <a:t>ビジネスリスニング</a:t>
                      </a:r>
                      <a:endParaRPr b="1" sz="1200">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ビジネスライティング</a:t>
                      </a:r>
                      <a:endParaRPr b="1" sz="1200">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ビジネスリーディング</a:t>
                      </a:r>
                      <a:endParaRPr b="1" sz="1000">
                        <a:latin typeface="BIZ UDPGothic"/>
                        <a:ea typeface="BIZ UDPGothic"/>
                        <a:cs typeface="BIZ UDPGothic"/>
                        <a:sym typeface="BIZ UDPGothic"/>
                      </a:endParaRPr>
                    </a:p>
                  </a:txBody>
                  <a:tcPr marT="91425" marB="91425" marR="91425" marL="91425" anchor="ctr">
                    <a:solidFill>
                      <a:srgbClr val="FFF2CC"/>
                    </a:solidFill>
                  </a:tcPr>
                </a:tc>
              </a:tr>
              <a:tr h="289225">
                <a:tc rowSpan="2">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一般 1:1</a:t>
                      </a:r>
                      <a:endParaRPr b="1" sz="1200">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solidFill>
                            <a:schemeClr val="dk1"/>
                          </a:solidFill>
                          <a:latin typeface="BIZ UDPGothic"/>
                          <a:ea typeface="BIZ UDPGothic"/>
                          <a:cs typeface="BIZ UDPGothic"/>
                          <a:sym typeface="BIZ UDPGothic"/>
                        </a:rPr>
                        <a:t>選択可能</a:t>
                      </a:r>
                      <a:endParaRPr b="1" sz="1200">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chemeClr val="dk1"/>
                          </a:solidFill>
                          <a:latin typeface="BIZ UDPGothic"/>
                          <a:ea typeface="BIZ UDPGothic"/>
                          <a:cs typeface="BIZ UDPGothic"/>
                          <a:sym typeface="BIZ UDPGothic"/>
                        </a:rPr>
                        <a:t>選択可能</a:t>
                      </a:r>
                      <a:endParaRPr b="1" sz="1200">
                        <a:latin typeface="BIZ UDPGothic"/>
                        <a:ea typeface="BIZ UDPGothic"/>
                        <a:cs typeface="BIZ UDPGothic"/>
                        <a:sym typeface="BIZ UDPGothic"/>
                      </a:endParaRPr>
                    </a:p>
                  </a:txBody>
                  <a:tcPr marT="91425" marB="91425" marR="91425" marL="91425" anchor="ctr"/>
                </a:tc>
              </a:tr>
              <a:tr h="236875">
                <a:tc rowSpan="2">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イブニング</a:t>
                      </a:r>
                      <a:endParaRPr b="1"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グループ</a:t>
                      </a:r>
                      <a:endParaRPr b="1"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latin typeface="BIZ UDPGothic"/>
                          <a:ea typeface="BIZ UDPGothic"/>
                          <a:cs typeface="BIZ UDPGothic"/>
                          <a:sym typeface="BIZ UDPGothic"/>
                        </a:rPr>
                        <a:t>（オプション）</a:t>
                      </a:r>
                      <a:endParaRPr b="1" sz="1100">
                        <a:latin typeface="BIZ UDPGothic"/>
                        <a:ea typeface="BIZ UDPGothic"/>
                        <a:cs typeface="BIZ UDPGothic"/>
                        <a:sym typeface="BIZ UDPGothic"/>
                      </a:endParaRPr>
                    </a:p>
                  </a:txBody>
                  <a:tcPr marT="91425" marB="91425" marR="91425" marL="91425" anchor="ctr"/>
                </a:tc>
                <a:tc rowSpan="2">
                  <a:txBody>
                    <a:bodyPr/>
                    <a:lstStyle/>
                    <a:p>
                      <a:pPr indent="0" lvl="0" marL="0" rtl="0" algn="ctr">
                        <a:lnSpc>
                          <a:spcPct val="115000"/>
                        </a:lnSpc>
                        <a:spcBef>
                          <a:spcPts val="0"/>
                        </a:spcBef>
                        <a:spcAft>
                          <a:spcPts val="0"/>
                        </a:spcAft>
                        <a:buNone/>
                      </a:pPr>
                      <a:r>
                        <a:rPr b="1" lang="en" sz="1200">
                          <a:latin typeface="BIZ UDPGothic"/>
                          <a:ea typeface="BIZ UDPGothic"/>
                          <a:cs typeface="BIZ UDPGothic"/>
                          <a:sym typeface="BIZ UDPGothic"/>
                        </a:rPr>
                        <a:t>複数のクラスの中から2つ選択。自由参加。</a:t>
                      </a:r>
                      <a:endParaRPr b="1" sz="1200">
                        <a:latin typeface="BIZ UDPGothic"/>
                        <a:ea typeface="BIZ UDPGothic"/>
                        <a:cs typeface="BIZ UDPGothic"/>
                        <a:sym typeface="BIZ UDPGothic"/>
                      </a:endParaRPr>
                    </a:p>
                  </a:txBody>
                  <a:tcPr marT="91425" marB="91425" marR="91425" marL="91425" anchor="ctr"/>
                </a:tc>
              </a:tr>
              <a:tr h="236875">
                <a:tc vMerge="1"/>
                <a:tc vMerge="1"/>
              </a:tr>
            </a:tbl>
          </a:graphicData>
        </a:graphic>
      </p:graphicFrame>
      <p:sp>
        <p:nvSpPr>
          <p:cNvPr id="263" name="Google Shape;263;p27"/>
          <p:cNvSpPr txBox="1"/>
          <p:nvPr/>
        </p:nvSpPr>
        <p:spPr>
          <a:xfrm>
            <a:off x="3694000" y="2491638"/>
            <a:ext cx="3310800" cy="213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プレミアム校舎で一番人気のコース。全ての科目がスピーキングの訓練や発音矯正を目的に構成されてい る。 スピーキングと発音を鍛えられるレッスンに加え、ディベートや プレゼンテーションなど論理的な英語力を鍛える教科もある。音読や 総合英語も語彙や文法知識の習得、発音矯正などに効果的。効率的にスピーキングを強化できるメニューになっている。</a:t>
            </a:r>
            <a:endParaRPr sz="1100">
              <a:solidFill>
                <a:srgbClr val="434343"/>
              </a:solidFill>
              <a:latin typeface="BIZ UDPGothic"/>
              <a:ea typeface="BIZ UDPGothic"/>
              <a:cs typeface="BIZ UDPGothic"/>
              <a:sym typeface="BIZ UDPGothic"/>
            </a:endParaRPr>
          </a:p>
        </p:txBody>
      </p:sp>
      <p:sp>
        <p:nvSpPr>
          <p:cNvPr id="264" name="Google Shape;264;p27"/>
          <p:cNvSpPr txBox="1"/>
          <p:nvPr/>
        </p:nvSpPr>
        <p:spPr>
          <a:xfrm>
            <a:off x="3617800" y="4775688"/>
            <a:ext cx="33108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おすすめ留学期間：4 週間以上 </a:t>
            </a:r>
            <a:endParaRPr sz="12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おすすめレベル：初級者（A２）以上</a:t>
            </a:r>
            <a:endParaRPr sz="1200">
              <a:solidFill>
                <a:srgbClr val="434343"/>
              </a:solidFill>
              <a:latin typeface="BIZ UDPGothic"/>
              <a:ea typeface="BIZ UDPGothic"/>
              <a:cs typeface="BIZ UDPGothic"/>
              <a:sym typeface="BIZ UDPGothic"/>
            </a:endParaRPr>
          </a:p>
        </p:txBody>
      </p:sp>
      <p:sp>
        <p:nvSpPr>
          <p:cNvPr id="265" name="Google Shape;265;p27"/>
          <p:cNvSpPr txBox="1"/>
          <p:nvPr/>
        </p:nvSpPr>
        <p:spPr>
          <a:xfrm>
            <a:off x="3694000" y="20321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a:t>スピーキングマスター</a:t>
            </a:r>
            <a:r>
              <a:rPr lang="en"/>
              <a:t>の特徴</a:t>
            </a:r>
            <a:endParaRPr/>
          </a:p>
        </p:txBody>
      </p:sp>
      <p:sp>
        <p:nvSpPr>
          <p:cNvPr id="266" name="Google Shape;266;p27"/>
          <p:cNvSpPr/>
          <p:nvPr/>
        </p:nvSpPr>
        <p:spPr>
          <a:xfrm>
            <a:off x="-18925" y="455525"/>
            <a:ext cx="7560000" cy="818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 name="Google Shape;267;p27"/>
          <p:cNvSpPr txBox="1"/>
          <p:nvPr/>
        </p:nvSpPr>
        <p:spPr>
          <a:xfrm>
            <a:off x="1465788" y="668500"/>
            <a:ext cx="46284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rgbClr val="666666"/>
                </a:solidFill>
                <a:latin typeface="BIZ UDPGothic"/>
                <a:ea typeface="BIZ UDPGothic"/>
                <a:cs typeface="BIZ UDPGothic"/>
                <a:sym typeface="BIZ UDPGothic"/>
              </a:rPr>
              <a:t>達人</a:t>
            </a:r>
            <a:r>
              <a:rPr b="1" lang="en" sz="1600">
                <a:solidFill>
                  <a:srgbClr val="666666"/>
                </a:solidFill>
                <a:latin typeface="BIZ UDPGothic"/>
                <a:ea typeface="BIZ UDPGothic"/>
                <a:cs typeface="BIZ UDPGothic"/>
                <a:sym typeface="BIZ UDPGothic"/>
              </a:rPr>
              <a:t>コースの種類と詳細</a:t>
            </a:r>
            <a:endParaRPr b="1" sz="1600">
              <a:solidFill>
                <a:srgbClr val="666666"/>
              </a:solidFill>
              <a:latin typeface="BIZ UDPGothic"/>
              <a:ea typeface="BIZ UDPGothic"/>
              <a:cs typeface="BIZ UDPGothic"/>
              <a:sym typeface="BIZ UDPGothic"/>
            </a:endParaRPr>
          </a:p>
        </p:txBody>
      </p:sp>
      <p:sp>
        <p:nvSpPr>
          <p:cNvPr id="268" name="Google Shape;268;p27"/>
          <p:cNvSpPr txBox="1"/>
          <p:nvPr/>
        </p:nvSpPr>
        <p:spPr>
          <a:xfrm>
            <a:off x="3694000" y="6497263"/>
            <a:ext cx="3310800" cy="1877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集中的にビジネス英語を学びたい人のためのコース。6 コマのマンツー マンのうち4 コマでビジネス英語を徹底的に学ぶ。残り2 コマは一般 科目を選択可能。 中級者以上におすすめ。、「ビジネスZoom クリニック」という特典があり、Zoom を使い、クレーム処理など仕事の場 面を想定した会話などタスクベースのテストも行える実践的なコース。</a:t>
            </a:r>
            <a:endParaRPr sz="1100">
              <a:solidFill>
                <a:srgbClr val="434343"/>
              </a:solidFill>
              <a:latin typeface="BIZ UDPGothic"/>
              <a:ea typeface="BIZ UDPGothic"/>
              <a:cs typeface="BIZ UDPGothic"/>
              <a:sym typeface="BIZ UDPGothic"/>
            </a:endParaRPr>
          </a:p>
        </p:txBody>
      </p:sp>
      <p:sp>
        <p:nvSpPr>
          <p:cNvPr id="269" name="Google Shape;269;p27"/>
          <p:cNvSpPr txBox="1"/>
          <p:nvPr/>
        </p:nvSpPr>
        <p:spPr>
          <a:xfrm>
            <a:off x="3617800" y="8781313"/>
            <a:ext cx="33108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おすすめ留学期間：4 週間以上 </a:t>
            </a:r>
            <a:endParaRPr sz="12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おすすめレベル：初級者（B1）以上</a:t>
            </a:r>
            <a:endParaRPr sz="1200">
              <a:solidFill>
                <a:srgbClr val="434343"/>
              </a:solidFill>
              <a:latin typeface="BIZ UDPGothic"/>
              <a:ea typeface="BIZ UDPGothic"/>
              <a:cs typeface="BIZ UDPGothic"/>
              <a:sym typeface="BIZ UDPGothic"/>
            </a:endParaRPr>
          </a:p>
        </p:txBody>
      </p:sp>
      <p:sp>
        <p:nvSpPr>
          <p:cNvPr id="270" name="Google Shape;270;p27"/>
          <p:cNvSpPr txBox="1"/>
          <p:nvPr/>
        </p:nvSpPr>
        <p:spPr>
          <a:xfrm>
            <a:off x="3694000" y="60155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a:t>ビジネス</a:t>
            </a:r>
            <a:r>
              <a:rPr lang="en"/>
              <a:t>マスター の特徴</a:t>
            </a:r>
            <a:endParaRPr/>
          </a:p>
        </p:txBody>
      </p:sp>
      <p:sp>
        <p:nvSpPr>
          <p:cNvPr id="271" name="Google Shape;271;p27"/>
          <p:cNvSpPr/>
          <p:nvPr/>
        </p:nvSpPr>
        <p:spPr>
          <a:xfrm>
            <a:off x="6481175" y="2092500"/>
            <a:ext cx="658800" cy="246900"/>
          </a:xfrm>
          <a:prstGeom prst="roundRect">
            <a:avLst>
              <a:gd fmla="val 16667" name="adj"/>
            </a:avLst>
          </a:prstGeom>
          <a:solidFill>
            <a:srgbClr val="A61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rPr>
              <a:t>人気</a:t>
            </a:r>
            <a:endParaRPr b="1" sz="13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8"/>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277" name="Google Shape;277;p28"/>
          <p:cNvSpPr txBox="1"/>
          <p:nvPr/>
        </p:nvSpPr>
        <p:spPr>
          <a:xfrm>
            <a:off x="1465788" y="2784025"/>
            <a:ext cx="46284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rgbClr val="666666"/>
                </a:solidFill>
                <a:latin typeface="BIZ UDPGothic"/>
                <a:ea typeface="BIZ UDPGothic"/>
                <a:cs typeface="BIZ UDPGothic"/>
                <a:sym typeface="BIZ UDPGothic"/>
              </a:rPr>
              <a:t>一般グループクラスの種類</a:t>
            </a:r>
            <a:endParaRPr b="1" sz="1500">
              <a:solidFill>
                <a:srgbClr val="666666"/>
              </a:solidFill>
              <a:latin typeface="BIZ UDPGothic"/>
              <a:ea typeface="BIZ UDPGothic"/>
              <a:cs typeface="BIZ UDPGothic"/>
              <a:sym typeface="BIZ UDPGothic"/>
            </a:endParaRPr>
          </a:p>
        </p:txBody>
      </p:sp>
      <p:sp>
        <p:nvSpPr>
          <p:cNvPr id="278" name="Google Shape;278;p28"/>
          <p:cNvSpPr txBox="1"/>
          <p:nvPr/>
        </p:nvSpPr>
        <p:spPr>
          <a:xfrm>
            <a:off x="1256225" y="6602250"/>
            <a:ext cx="53514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rgbClr val="666666"/>
                </a:solidFill>
                <a:latin typeface="BIZ UDPGothic"/>
                <a:ea typeface="BIZ UDPGothic"/>
                <a:cs typeface="BIZ UDPGothic"/>
                <a:sym typeface="BIZ UDPGothic"/>
              </a:rPr>
              <a:t>オプションググループ</a:t>
            </a:r>
            <a:r>
              <a:rPr b="1" lang="en" sz="1500">
                <a:solidFill>
                  <a:srgbClr val="666666"/>
                </a:solidFill>
                <a:latin typeface="BIZ UDPGothic"/>
                <a:ea typeface="BIZ UDPGothic"/>
                <a:cs typeface="BIZ UDPGothic"/>
                <a:sym typeface="BIZ UDPGothic"/>
              </a:rPr>
              <a:t>クラス</a:t>
            </a:r>
            <a:r>
              <a:rPr b="1" lang="en" sz="1300">
                <a:solidFill>
                  <a:srgbClr val="666666"/>
                </a:solidFill>
                <a:latin typeface="BIZ UDPGothic"/>
                <a:ea typeface="BIZ UDPGothic"/>
                <a:cs typeface="BIZ UDPGothic"/>
                <a:sym typeface="BIZ UDPGothic"/>
              </a:rPr>
              <a:t>（Evening Group)</a:t>
            </a:r>
            <a:r>
              <a:rPr b="1" lang="en" sz="1500">
                <a:solidFill>
                  <a:srgbClr val="666666"/>
                </a:solidFill>
                <a:latin typeface="BIZ UDPGothic"/>
                <a:ea typeface="BIZ UDPGothic"/>
                <a:cs typeface="BIZ UDPGothic"/>
                <a:sym typeface="BIZ UDPGothic"/>
              </a:rPr>
              <a:t>の種類</a:t>
            </a:r>
            <a:endParaRPr b="1" sz="1500">
              <a:solidFill>
                <a:srgbClr val="666666"/>
              </a:solidFill>
              <a:latin typeface="BIZ UDPGothic"/>
              <a:ea typeface="BIZ UDPGothic"/>
              <a:cs typeface="BIZ UDPGothic"/>
              <a:sym typeface="BIZ UDPGothic"/>
            </a:endParaRPr>
          </a:p>
        </p:txBody>
      </p:sp>
      <p:graphicFrame>
        <p:nvGraphicFramePr>
          <p:cNvPr id="279" name="Google Shape;279;p28"/>
          <p:cNvGraphicFramePr/>
          <p:nvPr/>
        </p:nvGraphicFramePr>
        <p:xfrm>
          <a:off x="952500" y="3288600"/>
          <a:ext cx="3000000" cy="3000000"/>
        </p:xfrm>
        <a:graphic>
          <a:graphicData uri="http://schemas.openxmlformats.org/drawingml/2006/table">
            <a:tbl>
              <a:tblPr>
                <a:noFill/>
                <a:tableStyleId>{7ED70B73-2ACE-45A5-88D3-92559C71CDCE}</a:tableStyleId>
              </a:tblPr>
              <a:tblGrid>
                <a:gridCol w="1807550"/>
                <a:gridCol w="3847450"/>
              </a:tblGrid>
              <a:tr h="381000">
                <a:tc>
                  <a:txBody>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グループ</a:t>
                      </a:r>
                      <a:r>
                        <a:rPr b="1" lang="en" sz="1200">
                          <a:solidFill>
                            <a:srgbClr val="FFFFFF"/>
                          </a:solidFill>
                          <a:latin typeface="BIZ UDPGothic"/>
                          <a:ea typeface="BIZ UDPGothic"/>
                          <a:cs typeface="BIZ UDPGothic"/>
                          <a:sym typeface="BIZ UDPGothic"/>
                        </a:rPr>
                        <a:t>クラスの種類</a:t>
                      </a:r>
                      <a:endParaRPr b="1" sz="1200">
                        <a:solidFill>
                          <a:srgbClr val="FFFFFF"/>
                        </a:solidFill>
                        <a:latin typeface="BIZ UDPGothic"/>
                        <a:ea typeface="BIZ UDPGothic"/>
                        <a:cs typeface="BIZ UDPGothic"/>
                        <a:sym typeface="BIZ UDP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概要</a:t>
                      </a:r>
                      <a:endParaRPr b="1" sz="1200">
                        <a:solidFill>
                          <a:srgbClr val="FFFFFF"/>
                        </a:solidFill>
                        <a:latin typeface="BIZ UDPGothic"/>
                        <a:ea typeface="BIZ UDPGothic"/>
                        <a:cs typeface="BIZ UDPGothic"/>
                        <a:sym typeface="BIZ UDP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r>
              <a:tr h="381000">
                <a:tc>
                  <a:txBody>
                    <a:bodyPr/>
                    <a:lstStyle/>
                    <a:p>
                      <a:pPr indent="0" lvl="0" marL="0" rtl="0" algn="l">
                        <a:spcBef>
                          <a:spcPts val="0"/>
                        </a:spcBef>
                        <a:spcAft>
                          <a:spcPts val="0"/>
                        </a:spcAft>
                        <a:buNone/>
                      </a:pPr>
                      <a:r>
                        <a:rPr lang="en" sz="1100">
                          <a:latin typeface="BIZ UDPGothic"/>
                          <a:ea typeface="BIZ UDPGothic"/>
                          <a:cs typeface="BIZ UDPGothic"/>
                          <a:sym typeface="BIZ UDPGothic"/>
                        </a:rPr>
                        <a:t>英文法</a:t>
                      </a:r>
                      <a:endParaRPr sz="1100">
                        <a:latin typeface="BIZ UDPGothic"/>
                        <a:ea typeface="BIZ UDPGothic"/>
                        <a:cs typeface="BIZ UDPGothic"/>
                        <a:sym typeface="BIZ UDPGothic"/>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グループで基礎文法を学ぶクラスです。クラスはレベルごとに分けられます。</a:t>
                      </a:r>
                      <a:endParaRPr sz="1100">
                        <a:latin typeface="BIZ UDPGothic"/>
                        <a:ea typeface="BIZ UDPGothic"/>
                        <a:cs typeface="BIZ UDPGothic"/>
                        <a:sym typeface="BIZ UDPGothic"/>
                      </a:endParaRPr>
                    </a:p>
                  </a:txBody>
                  <a:tcPr marT="91425" marB="91425" marR="91425" marL="91425">
                    <a:lnT cap="flat" cmpd="sng" w="9525">
                      <a:solidFill>
                        <a:srgbClr val="9E9E9E"/>
                      </a:solidFill>
                      <a:prstDash val="solid"/>
                      <a:round/>
                      <a:headEnd len="sm" w="sm" type="none"/>
                      <a:tailEnd len="sm" w="sm" type="none"/>
                    </a:lnT>
                  </a:tcPr>
                </a:tc>
              </a:tr>
              <a:tr h="381000">
                <a:tc>
                  <a:txBody>
                    <a:bodyPr/>
                    <a:lstStyle/>
                    <a:p>
                      <a:pPr indent="0" lvl="0" marL="0" rtl="0" algn="l">
                        <a:spcBef>
                          <a:spcPts val="0"/>
                        </a:spcBef>
                        <a:spcAft>
                          <a:spcPts val="0"/>
                        </a:spcAft>
                        <a:buNone/>
                      </a:pPr>
                      <a:r>
                        <a:rPr lang="en" sz="1100">
                          <a:latin typeface="BIZ UDPGothic"/>
                          <a:ea typeface="BIZ UDPGothic"/>
                          <a:cs typeface="BIZ UDPGothic"/>
                          <a:sym typeface="BIZ UDPGothic"/>
                        </a:rPr>
                        <a:t>発音</a:t>
                      </a:r>
                      <a:endParaRPr sz="1100">
                        <a:latin typeface="BIZ UDPGothic"/>
                        <a:ea typeface="BIZ UDPGothic"/>
                        <a:cs typeface="BIZ UDPGothic"/>
                        <a:sym typeface="BIZ UDPGothic"/>
                      </a:endParaRPr>
                    </a:p>
                  </a:txBody>
                  <a:tcPr marT="91425" marB="91425" marR="91425" marL="91425"/>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グループで発音を学びます。発音やリスニング力の強化にも繋がります。</a:t>
                      </a:r>
                      <a:endParaRPr sz="1100">
                        <a:latin typeface="BIZ UDPGothic"/>
                        <a:ea typeface="BIZ UDPGothic"/>
                        <a:cs typeface="BIZ UDPGothic"/>
                        <a:sym typeface="BIZ UDPGothic"/>
                      </a:endParaRPr>
                    </a:p>
                  </a:txBody>
                  <a:tcPr marT="91425" marB="91425" marR="91425" marL="91425"/>
                </a:tc>
              </a:tr>
              <a:tr h="381000">
                <a:tc>
                  <a:txBody>
                    <a:bodyPr/>
                    <a:lstStyle/>
                    <a:p>
                      <a:pPr indent="0" lvl="0" marL="0" rtl="0" algn="l">
                        <a:spcBef>
                          <a:spcPts val="0"/>
                        </a:spcBef>
                        <a:spcAft>
                          <a:spcPts val="0"/>
                        </a:spcAft>
                        <a:buNone/>
                      </a:pPr>
                      <a:r>
                        <a:rPr lang="en" sz="1100">
                          <a:latin typeface="BIZ UDPGothic"/>
                          <a:ea typeface="BIZ UDPGothic"/>
                          <a:cs typeface="BIZ UDPGothic"/>
                          <a:sym typeface="BIZ UDPGothic"/>
                        </a:rPr>
                        <a:t>ディスカッション</a:t>
                      </a:r>
                      <a:endParaRPr sz="1100">
                        <a:latin typeface="BIZ UDPGothic"/>
                        <a:ea typeface="BIZ UDPGothic"/>
                        <a:cs typeface="BIZ UDPGothic"/>
                        <a:sym typeface="BIZ UDPGothic"/>
                      </a:endParaRPr>
                    </a:p>
                  </a:txBody>
                  <a:tcPr marT="91425" marB="91425" marR="91425" marL="91425"/>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グループでディスカッションを行います。会話力や英語でのコミュニケーション力を高めます。クラスはレベルごとに分けられます。</a:t>
                      </a:r>
                      <a:endParaRPr sz="1100">
                        <a:latin typeface="BIZ UDPGothic"/>
                        <a:ea typeface="BIZ UDPGothic"/>
                        <a:cs typeface="BIZ UDPGothic"/>
                        <a:sym typeface="BIZ UDPGothic"/>
                      </a:endParaRPr>
                    </a:p>
                  </a:txBody>
                  <a:tcPr marT="91425" marB="91425" marR="91425" marL="91425"/>
                </a:tc>
              </a:tr>
              <a:tr h="381000">
                <a:tc>
                  <a:txBody>
                    <a:bodyPr/>
                    <a:lstStyle/>
                    <a:p>
                      <a:pPr indent="0" lvl="0" marL="0" rtl="0" algn="l">
                        <a:spcBef>
                          <a:spcPts val="0"/>
                        </a:spcBef>
                        <a:spcAft>
                          <a:spcPts val="0"/>
                        </a:spcAft>
                        <a:buNone/>
                      </a:pPr>
                      <a:r>
                        <a:rPr lang="en" sz="1100">
                          <a:latin typeface="BIZ UDPGothic"/>
                          <a:ea typeface="BIZ UDPGothic"/>
                          <a:cs typeface="BIZ UDPGothic"/>
                          <a:sym typeface="BIZ UDPGothic"/>
                        </a:rPr>
                        <a:t>リスニング</a:t>
                      </a:r>
                      <a:endParaRPr sz="1100">
                        <a:latin typeface="BIZ UDPGothic"/>
                        <a:ea typeface="BIZ UDPGothic"/>
                        <a:cs typeface="BIZ UDPGothic"/>
                        <a:sym typeface="BIZ UDPGothic"/>
                      </a:endParaRPr>
                    </a:p>
                  </a:txBody>
                  <a:tcPr marT="91425" marB="91425" marR="91425" marL="91425"/>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グループでリスニングを学びます。</a:t>
                      </a:r>
                      <a:r>
                        <a:rPr lang="en" sz="1100">
                          <a:solidFill>
                            <a:schemeClr val="dk1"/>
                          </a:solidFill>
                          <a:latin typeface="BIZ UDPGothic"/>
                          <a:ea typeface="BIZ UDPGothic"/>
                          <a:cs typeface="BIZ UDPGothic"/>
                          <a:sym typeface="BIZ UDPGothic"/>
                        </a:rPr>
                        <a:t>クラスはレベルごとに分けられます。</a:t>
                      </a:r>
                      <a:endParaRPr sz="1100">
                        <a:latin typeface="BIZ UDPGothic"/>
                        <a:ea typeface="BIZ UDPGothic"/>
                        <a:cs typeface="BIZ UDPGothic"/>
                        <a:sym typeface="BIZ UDPGothic"/>
                      </a:endParaRPr>
                    </a:p>
                  </a:txBody>
                  <a:tcPr marT="91425" marB="91425" marR="91425" marL="91425"/>
                </a:tc>
              </a:tr>
              <a:tr h="381000">
                <a:tc>
                  <a:txBody>
                    <a:bodyPr/>
                    <a:lstStyle/>
                    <a:p>
                      <a:pPr indent="0" lvl="0" marL="0" rtl="0" algn="l">
                        <a:spcBef>
                          <a:spcPts val="0"/>
                        </a:spcBef>
                        <a:spcAft>
                          <a:spcPts val="0"/>
                        </a:spcAft>
                        <a:buNone/>
                      </a:pPr>
                      <a:r>
                        <a:rPr lang="en" sz="1100">
                          <a:latin typeface="BIZ UDPGothic"/>
                          <a:ea typeface="BIZ UDPGothic"/>
                          <a:cs typeface="BIZ UDPGothic"/>
                          <a:sym typeface="BIZ UDPGothic"/>
                        </a:rPr>
                        <a:t>パターン</a:t>
                      </a:r>
                      <a:endParaRPr sz="1100">
                        <a:latin typeface="BIZ UDPGothic"/>
                        <a:ea typeface="BIZ UDPGothic"/>
                        <a:cs typeface="BIZ UDPGothic"/>
                        <a:sym typeface="BIZ UDPGothic"/>
                      </a:endParaRPr>
                    </a:p>
                  </a:txBody>
                  <a:tcPr marT="91425" marB="91425" marR="91425" marL="91425"/>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グループで会話に使えるパターンを学びます。文章を作る練習もします。</a:t>
                      </a:r>
                      <a:r>
                        <a:rPr lang="en" sz="1100">
                          <a:solidFill>
                            <a:schemeClr val="dk1"/>
                          </a:solidFill>
                          <a:latin typeface="BIZ UDPGothic"/>
                          <a:ea typeface="BIZ UDPGothic"/>
                          <a:cs typeface="BIZ UDPGothic"/>
                          <a:sym typeface="BIZ UDPGothic"/>
                        </a:rPr>
                        <a:t>クラスはレベルごとに分けられます。</a:t>
                      </a:r>
                      <a:endParaRPr sz="1100">
                        <a:latin typeface="BIZ UDPGothic"/>
                        <a:ea typeface="BIZ UDPGothic"/>
                        <a:cs typeface="BIZ UDPGothic"/>
                        <a:sym typeface="BIZ UDPGothic"/>
                      </a:endParaRPr>
                    </a:p>
                  </a:txBody>
                  <a:tcPr marT="91425" marB="91425" marR="91425" marL="91425"/>
                </a:tc>
              </a:tr>
            </a:tbl>
          </a:graphicData>
        </a:graphic>
      </p:graphicFrame>
      <p:graphicFrame>
        <p:nvGraphicFramePr>
          <p:cNvPr id="280" name="Google Shape;280;p28"/>
          <p:cNvGraphicFramePr/>
          <p:nvPr/>
        </p:nvGraphicFramePr>
        <p:xfrm>
          <a:off x="952500" y="7179025"/>
          <a:ext cx="3000000" cy="3000000"/>
        </p:xfrm>
        <a:graphic>
          <a:graphicData uri="http://schemas.openxmlformats.org/drawingml/2006/table">
            <a:tbl>
              <a:tblPr>
                <a:noFill/>
                <a:tableStyleId>{7ED70B73-2ACE-45A5-88D3-92559C71CDCE}</a:tableStyleId>
              </a:tblPr>
              <a:tblGrid>
                <a:gridCol w="1807550"/>
                <a:gridCol w="3847450"/>
              </a:tblGrid>
              <a:tr h="381000">
                <a:tc>
                  <a:txBody>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クラスの種類</a:t>
                      </a:r>
                      <a:endParaRPr b="1" sz="1200">
                        <a:solidFill>
                          <a:srgbClr val="FFFFFF"/>
                        </a:solidFill>
                        <a:latin typeface="BIZ UDPGothic"/>
                        <a:ea typeface="BIZ UDPGothic"/>
                        <a:cs typeface="BIZ UDPGothic"/>
                        <a:sym typeface="BIZ UDP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概要</a:t>
                      </a:r>
                      <a:endParaRPr b="1" sz="1200">
                        <a:solidFill>
                          <a:srgbClr val="FFFFFF"/>
                        </a:solidFill>
                        <a:latin typeface="BIZ UDPGothic"/>
                        <a:ea typeface="BIZ UDPGothic"/>
                        <a:cs typeface="BIZ UDPGothic"/>
                        <a:sym typeface="BIZ UDP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r>
              <a:tr h="381000">
                <a:tc>
                  <a:txBody>
                    <a:bodyPr/>
                    <a:lstStyle/>
                    <a:p>
                      <a:pPr indent="0" lvl="0" marL="0" rtl="0" algn="l">
                        <a:spcBef>
                          <a:spcPts val="0"/>
                        </a:spcBef>
                        <a:spcAft>
                          <a:spcPts val="0"/>
                        </a:spcAft>
                        <a:buNone/>
                      </a:pPr>
                      <a:r>
                        <a:rPr lang="en" sz="1100">
                          <a:latin typeface="BIZ UDPGothic"/>
                          <a:ea typeface="BIZ UDPGothic"/>
                          <a:cs typeface="BIZ UDPGothic"/>
                          <a:sym typeface="BIZ UDPGothic"/>
                        </a:rPr>
                        <a:t>Movieリスニング</a:t>
                      </a:r>
                      <a:endParaRPr sz="1100">
                        <a:latin typeface="BIZ UDPGothic"/>
                        <a:ea typeface="BIZ UDPGothic"/>
                        <a:cs typeface="BIZ UDPGothic"/>
                        <a:sym typeface="BIZ UDPGothic"/>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短い動画（ドラマや映画など）を見ながらリスニングスキルを高めます。日常会話に役立つフレーズなども学びます。</a:t>
                      </a:r>
                      <a:endParaRPr sz="1100">
                        <a:latin typeface="BIZ UDPGothic"/>
                        <a:ea typeface="BIZ UDPGothic"/>
                        <a:cs typeface="BIZ UDPGothic"/>
                        <a:sym typeface="BIZ UDPGothic"/>
                      </a:endParaRPr>
                    </a:p>
                  </a:txBody>
                  <a:tcPr marT="91425" marB="91425" marR="91425" marL="91425">
                    <a:lnT cap="flat" cmpd="sng" w="9525">
                      <a:solidFill>
                        <a:srgbClr val="9E9E9E"/>
                      </a:solidFill>
                      <a:prstDash val="solid"/>
                      <a:round/>
                      <a:headEnd len="sm" w="sm" type="none"/>
                      <a:tailEnd len="sm" w="sm" type="none"/>
                    </a:lnT>
                  </a:tcPr>
                </a:tc>
              </a:tr>
              <a:tr h="381000">
                <a:tc>
                  <a:txBody>
                    <a:bodyPr/>
                    <a:lstStyle/>
                    <a:p>
                      <a:pPr indent="0" lvl="0" marL="0" rtl="0" algn="l">
                        <a:spcBef>
                          <a:spcPts val="0"/>
                        </a:spcBef>
                        <a:spcAft>
                          <a:spcPts val="0"/>
                        </a:spcAft>
                        <a:buNone/>
                      </a:pPr>
                      <a:r>
                        <a:rPr lang="en" sz="1100">
                          <a:latin typeface="BIZ UDPGothic"/>
                          <a:ea typeface="BIZ UDPGothic"/>
                          <a:cs typeface="BIZ UDPGothic"/>
                          <a:sym typeface="BIZ UDPGothic"/>
                        </a:rPr>
                        <a:t>ズンバ</a:t>
                      </a:r>
                      <a:endParaRPr sz="1100">
                        <a:latin typeface="BIZ UDPGothic"/>
                        <a:ea typeface="BIZ UDPGothic"/>
                        <a:cs typeface="BIZ UDPGothic"/>
                        <a:sym typeface="BIZ UDPGothic"/>
                      </a:endParaRPr>
                    </a:p>
                  </a:txBody>
                  <a:tcPr marT="91425" marB="91425" marR="91425" marL="91425"/>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勉強の疲れをリフレッシュできるズンバダンスのクラスです。</a:t>
                      </a:r>
                      <a:r>
                        <a:rPr lang="en" sz="1100">
                          <a:latin typeface="BIZ UDPGothic"/>
                          <a:ea typeface="BIZ UDPGothic"/>
                          <a:cs typeface="BIZ UDPGothic"/>
                          <a:sym typeface="BIZ UDPGothic"/>
                        </a:rPr>
                        <a:t>インストラクター</a:t>
                      </a:r>
                      <a:r>
                        <a:rPr lang="en" sz="1100">
                          <a:latin typeface="BIZ UDPGothic"/>
                          <a:ea typeface="BIZ UDPGothic"/>
                          <a:cs typeface="BIZ UDPGothic"/>
                          <a:sym typeface="BIZ UDPGothic"/>
                        </a:rPr>
                        <a:t>がレッスンをしてくれます。</a:t>
                      </a:r>
                      <a:endParaRPr sz="1100">
                        <a:latin typeface="BIZ UDPGothic"/>
                        <a:ea typeface="BIZ UDPGothic"/>
                        <a:cs typeface="BIZ UDPGothic"/>
                        <a:sym typeface="BIZ UDPGothic"/>
                      </a:endParaRPr>
                    </a:p>
                  </a:txBody>
                  <a:tcPr marT="91425" marB="91425" marR="91425" marL="91425"/>
                </a:tc>
              </a:tr>
              <a:tr h="381000">
                <a:tc>
                  <a:txBody>
                    <a:bodyPr/>
                    <a:lstStyle/>
                    <a:p>
                      <a:pPr indent="0" lvl="0" marL="0" rtl="0" algn="l">
                        <a:spcBef>
                          <a:spcPts val="0"/>
                        </a:spcBef>
                        <a:spcAft>
                          <a:spcPts val="0"/>
                        </a:spcAft>
                        <a:buNone/>
                      </a:pPr>
                      <a:r>
                        <a:rPr lang="en" sz="1100">
                          <a:latin typeface="BIZ UDPGothic"/>
                          <a:ea typeface="BIZ UDPGothic"/>
                          <a:cs typeface="BIZ UDPGothic"/>
                          <a:sym typeface="BIZ UDPGothic"/>
                        </a:rPr>
                        <a:t>スケッチ</a:t>
                      </a:r>
                      <a:endParaRPr sz="1100">
                        <a:latin typeface="BIZ UDPGothic"/>
                        <a:ea typeface="BIZ UDPGothic"/>
                        <a:cs typeface="BIZ UDPGothic"/>
                        <a:sym typeface="BIZ UDPGothic"/>
                      </a:endParaRPr>
                    </a:p>
                  </a:txBody>
                  <a:tcPr marT="91425" marB="91425" marR="91425" marL="91425"/>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スケッチを通して、英語細かい英語表現を学びます。形容詞や語彙の量が増えます。絵も上手くなるかも。</a:t>
                      </a:r>
                      <a:endParaRPr sz="1100">
                        <a:latin typeface="BIZ UDPGothic"/>
                        <a:ea typeface="BIZ UDPGothic"/>
                        <a:cs typeface="BIZ UDPGothic"/>
                        <a:sym typeface="BIZ UDPGothic"/>
                      </a:endParaRPr>
                    </a:p>
                  </a:txBody>
                  <a:tcPr marT="91425" marB="91425" marR="91425" marL="91425"/>
                </a:tc>
              </a:tr>
              <a:tr h="381000">
                <a:tc>
                  <a:txBody>
                    <a:bodyPr/>
                    <a:lstStyle/>
                    <a:p>
                      <a:pPr indent="0" lvl="0" marL="0" rtl="0" algn="l">
                        <a:spcBef>
                          <a:spcPts val="0"/>
                        </a:spcBef>
                        <a:spcAft>
                          <a:spcPts val="0"/>
                        </a:spcAft>
                        <a:buNone/>
                      </a:pPr>
                      <a:r>
                        <a:rPr lang="en" sz="1100">
                          <a:latin typeface="BIZ UDPGothic"/>
                          <a:ea typeface="BIZ UDPGothic"/>
                          <a:cs typeface="BIZ UDPGothic"/>
                          <a:sym typeface="BIZ UDPGothic"/>
                        </a:rPr>
                        <a:t>カルチャー</a:t>
                      </a:r>
                      <a:endParaRPr sz="1100">
                        <a:latin typeface="BIZ UDPGothic"/>
                        <a:ea typeface="BIZ UDPGothic"/>
                        <a:cs typeface="BIZ UDPGothic"/>
                        <a:sym typeface="BIZ UDPGothic"/>
                      </a:endParaRPr>
                    </a:p>
                    <a:p>
                      <a:pPr indent="0" lvl="0" marL="0" rtl="0" algn="l">
                        <a:spcBef>
                          <a:spcPts val="0"/>
                        </a:spcBef>
                        <a:spcAft>
                          <a:spcPts val="0"/>
                        </a:spcAft>
                        <a:buNone/>
                      </a:pPr>
                      <a:r>
                        <a:rPr lang="en" sz="1100">
                          <a:latin typeface="BIZ UDPGothic"/>
                          <a:ea typeface="BIZ UDPGothic"/>
                          <a:cs typeface="BIZ UDPGothic"/>
                          <a:sym typeface="BIZ UDPGothic"/>
                        </a:rPr>
                        <a:t>ディスカッション</a:t>
                      </a:r>
                      <a:endParaRPr sz="1100">
                        <a:latin typeface="BIZ UDPGothic"/>
                        <a:ea typeface="BIZ UDPGothic"/>
                        <a:cs typeface="BIZ UDPGothic"/>
                        <a:sym typeface="BIZ UDPGothic"/>
                      </a:endParaRPr>
                    </a:p>
                  </a:txBody>
                  <a:tcPr marT="91425" marB="91425" marR="91425" marL="91425"/>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楽しみながら学ぶグループディスカッションのクラスです。時には発音なども学べます。</a:t>
                      </a:r>
                      <a:endParaRPr sz="1100">
                        <a:latin typeface="BIZ UDPGothic"/>
                        <a:ea typeface="BIZ UDPGothic"/>
                        <a:cs typeface="BIZ UDPGothic"/>
                        <a:sym typeface="BIZ UDPGothic"/>
                      </a:endParaRPr>
                    </a:p>
                  </a:txBody>
                  <a:tcPr marT="91425" marB="91425" marR="91425" marL="91425"/>
                </a:tc>
              </a:tr>
              <a:tr h="381000">
                <a:tc>
                  <a:txBody>
                    <a:bodyPr/>
                    <a:lstStyle/>
                    <a:p>
                      <a:pPr indent="0" lvl="0" marL="0" rtl="0" algn="l">
                        <a:spcBef>
                          <a:spcPts val="0"/>
                        </a:spcBef>
                        <a:spcAft>
                          <a:spcPts val="0"/>
                        </a:spcAft>
                        <a:buNone/>
                      </a:pPr>
                      <a:r>
                        <a:rPr lang="en" sz="1100">
                          <a:latin typeface="BIZ UDPGothic"/>
                          <a:ea typeface="BIZ UDPGothic"/>
                          <a:cs typeface="BIZ UDPGothic"/>
                          <a:sym typeface="BIZ UDPGothic"/>
                        </a:rPr>
                        <a:t>ソングクラス（音楽）</a:t>
                      </a:r>
                      <a:endParaRPr sz="1100">
                        <a:latin typeface="BIZ UDPGothic"/>
                        <a:ea typeface="BIZ UDPGothic"/>
                        <a:cs typeface="BIZ UDPGothic"/>
                        <a:sym typeface="BIZ UDPGothic"/>
                      </a:endParaRPr>
                    </a:p>
                  </a:txBody>
                  <a:tcPr marT="91425" marB="91425" marR="91425" marL="91425"/>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洋楽の歌詞を通して日常会話に使えるフレーズや語彙などを学ぶクラスです。歌も上手くなるかも。</a:t>
                      </a:r>
                      <a:endParaRPr sz="1100">
                        <a:latin typeface="BIZ UDPGothic"/>
                        <a:ea typeface="BIZ UDPGothic"/>
                        <a:cs typeface="BIZ UDPGothic"/>
                        <a:sym typeface="BIZ UDPGothic"/>
                      </a:endParaRPr>
                    </a:p>
                  </a:txBody>
                  <a:tcPr marT="91425" marB="91425" marR="91425" marL="91425"/>
                </a:tc>
              </a:tr>
            </a:tbl>
          </a:graphicData>
        </a:graphic>
      </p:graphicFrame>
      <p:pic>
        <p:nvPicPr>
          <p:cNvPr id="281" name="Google Shape;281;p28"/>
          <p:cNvPicPr preferRelativeResize="0"/>
          <p:nvPr/>
        </p:nvPicPr>
        <p:blipFill rotWithShape="1">
          <a:blip r:embed="rId3">
            <a:alphaModFix/>
          </a:blip>
          <a:srcRect b="14186" l="0" r="0" t="34855"/>
          <a:stretch/>
        </p:blipFill>
        <p:spPr>
          <a:xfrm>
            <a:off x="0" y="-36549"/>
            <a:ext cx="7560003" cy="2567702"/>
          </a:xfrm>
          <a:prstGeom prst="rect">
            <a:avLst/>
          </a:prstGeom>
          <a:noFill/>
          <a:ln>
            <a:noFill/>
          </a:ln>
        </p:spPr>
      </p:pic>
      <p:sp>
        <p:nvSpPr>
          <p:cNvPr id="282" name="Google Shape;282;p28"/>
          <p:cNvSpPr txBox="1"/>
          <p:nvPr/>
        </p:nvSpPr>
        <p:spPr>
          <a:xfrm>
            <a:off x="780000" y="1969625"/>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chemeClr val="lt1"/>
                </a:solidFill>
                <a:latin typeface="BIZ UDPGothic"/>
                <a:ea typeface="BIZ UDPGothic"/>
                <a:cs typeface="BIZ UDPGothic"/>
                <a:sym typeface="BIZ UDPGothic"/>
              </a:rPr>
              <a:t>プレミアム校舎</a:t>
            </a:r>
            <a:endParaRPr b="1" sz="1700">
              <a:solidFill>
                <a:schemeClr val="lt1"/>
              </a:solidFill>
              <a:latin typeface="BIZ UDPGothic"/>
              <a:ea typeface="BIZ UDPGothic"/>
              <a:cs typeface="BIZ UDPGothic"/>
              <a:sym typeface="BIZ UDP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9"/>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88" name="Google Shape;288;p29"/>
          <p:cNvGraphicFramePr/>
          <p:nvPr/>
        </p:nvGraphicFramePr>
        <p:xfrm>
          <a:off x="952500" y="5460300"/>
          <a:ext cx="3000000" cy="3000000"/>
        </p:xfrm>
        <a:graphic>
          <a:graphicData uri="http://schemas.openxmlformats.org/drawingml/2006/table">
            <a:tbl>
              <a:tblPr>
                <a:noFill/>
                <a:tableStyleId>{7ED70B73-2ACE-45A5-88D3-92559C71CDCE}</a:tableStyleId>
              </a:tblPr>
              <a:tblGrid>
                <a:gridCol w="1437150"/>
                <a:gridCol w="1437150"/>
                <a:gridCol w="1437150"/>
                <a:gridCol w="1437150"/>
              </a:tblGrid>
              <a:tr h="396200">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07:00 - 07:50</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朝食</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13:40 - 14:25</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solidFill>
                            <a:schemeClr val="dk1"/>
                          </a:solidFill>
                          <a:latin typeface="BIZ UDPGothic"/>
                          <a:ea typeface="BIZ UDPGothic"/>
                          <a:cs typeface="BIZ UDPGothic"/>
                          <a:sym typeface="BIZ UDPGothic"/>
                        </a:rPr>
                        <a:t>グループクラス ❸</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None/>
                      </a:pPr>
                      <a:r>
                        <a:rPr b="1" lang="en" sz="1100">
                          <a:solidFill>
                            <a:srgbClr val="000000"/>
                          </a:solidFill>
                          <a:latin typeface="BIZ UDPGothic"/>
                          <a:ea typeface="BIZ UDPGothic"/>
                          <a:cs typeface="BIZ UDPGothic"/>
                          <a:sym typeface="BIZ UDPGothic"/>
                        </a:rPr>
                        <a:t>07:20 - 07:45</a:t>
                      </a:r>
                      <a:endParaRPr b="1"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単語テスト</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14:30 - 15:15</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solidFill>
                            <a:srgbClr val="000000"/>
                          </a:solidFill>
                          <a:latin typeface="BIZ UDPGothic"/>
                          <a:ea typeface="BIZ UDPGothic"/>
                          <a:cs typeface="BIZ UDPGothic"/>
                          <a:sym typeface="BIZ UDPGothic"/>
                        </a:rPr>
                        <a:t>休憩</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07:50 - 08:35</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１：１クラス ① </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15:20 - 16:05</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solidFill>
                            <a:schemeClr val="dk1"/>
                          </a:solidFill>
                          <a:latin typeface="BIZ UDPGothic"/>
                          <a:ea typeface="BIZ UDPGothic"/>
                          <a:cs typeface="BIZ UDPGothic"/>
                          <a:sym typeface="BIZ UDPGothic"/>
                        </a:rPr>
                        <a:t>１：１クラス ③</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08:40 - 09:25</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グループクラス ❶</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16:10 - 16:55</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solidFill>
                            <a:schemeClr val="dk1"/>
                          </a:solidFill>
                          <a:latin typeface="BIZ UDPGothic"/>
                          <a:ea typeface="BIZ UDPGothic"/>
                          <a:cs typeface="BIZ UDPGothic"/>
                          <a:sym typeface="BIZ UDPGothic"/>
                        </a:rPr>
                        <a:t>イブニングクラス A</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09:30 - 10:15</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solidFill>
                            <a:schemeClr val="dk1"/>
                          </a:solidFill>
                          <a:latin typeface="BIZ UDPGothic"/>
                          <a:ea typeface="BIZ UDPGothic"/>
                          <a:cs typeface="BIZ UDPGothic"/>
                          <a:sym typeface="BIZ UDPGothic"/>
                        </a:rPr>
                        <a:t>１：１クラス ②</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17:00 - 17:45</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solidFill>
                            <a:schemeClr val="dk1"/>
                          </a:solidFill>
                          <a:latin typeface="BIZ UDPGothic"/>
                          <a:ea typeface="BIZ UDPGothic"/>
                          <a:cs typeface="BIZ UDPGothic"/>
                          <a:sym typeface="BIZ UDPGothic"/>
                        </a:rPr>
                        <a:t>イブニングクラス B</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10:20 - 11:05</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solidFill>
                            <a:srgbClr val="000000"/>
                          </a:solidFill>
                          <a:latin typeface="BIZ UDPGothic"/>
                          <a:ea typeface="BIZ UDPGothic"/>
                          <a:cs typeface="BIZ UDPGothic"/>
                          <a:sym typeface="BIZ UDPGothic"/>
                        </a:rPr>
                        <a:t>休憩</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17:30 - 1</a:t>
                      </a:r>
                      <a:r>
                        <a:rPr b="1" lang="en" sz="1100">
                          <a:latin typeface="BIZ UDPGothic"/>
                          <a:ea typeface="BIZ UDPGothic"/>
                          <a:cs typeface="BIZ UDPGothic"/>
                          <a:sym typeface="BIZ UDPGothic"/>
                        </a:rPr>
                        <a:t>8</a:t>
                      </a:r>
                      <a:r>
                        <a:rPr b="1" lang="en" sz="1100" u="none" cap="none" strike="noStrike">
                          <a:latin typeface="BIZ UDPGothic"/>
                          <a:ea typeface="BIZ UDPGothic"/>
                          <a:cs typeface="BIZ UDPGothic"/>
                          <a:sym typeface="BIZ UDPGothic"/>
                        </a:rPr>
                        <a:t>:</a:t>
                      </a:r>
                      <a:r>
                        <a:rPr b="1" lang="en" sz="1100">
                          <a:latin typeface="BIZ UDPGothic"/>
                          <a:ea typeface="BIZ UDPGothic"/>
                          <a:cs typeface="BIZ UDPGothic"/>
                          <a:sym typeface="BIZ UDPGothic"/>
                        </a:rPr>
                        <a:t>4</a:t>
                      </a:r>
                      <a:r>
                        <a:rPr b="1" lang="en" sz="1100" u="none" cap="none" strike="noStrike">
                          <a:latin typeface="BIZ UDPGothic"/>
                          <a:ea typeface="BIZ UDPGothic"/>
                          <a:cs typeface="BIZ UDPGothic"/>
                          <a:sym typeface="BIZ UDPGothic"/>
                        </a:rPr>
                        <a:t>0</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夕食</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T cap="flat" cmpd="sng" w="9525">
                      <a:solidFill>
                        <a:srgbClr val="9E9E9E"/>
                      </a:solidFill>
                      <a:prstDash val="solid"/>
                      <a:round/>
                      <a:headEnd len="sm" w="sm" type="none"/>
                      <a:tailEnd len="sm" w="sm" type="none"/>
                    </a:lnT>
                  </a:tcPr>
                </a:tc>
              </a:tr>
              <a:tr h="381000">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11:10 - 11:55</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solidFill>
                            <a:schemeClr val="dk1"/>
                          </a:solidFill>
                          <a:latin typeface="BIZ UDPGothic"/>
                          <a:ea typeface="BIZ UDPGothic"/>
                          <a:cs typeface="BIZ UDPGothic"/>
                          <a:sym typeface="BIZ UDPGothic"/>
                        </a:rPr>
                        <a:t>グループクラス ❷</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19:</a:t>
                      </a:r>
                      <a:r>
                        <a:rPr b="1" lang="en" sz="1100">
                          <a:latin typeface="BIZ UDPGothic"/>
                          <a:ea typeface="BIZ UDPGothic"/>
                          <a:cs typeface="BIZ UDPGothic"/>
                          <a:sym typeface="BIZ UDPGothic"/>
                        </a:rPr>
                        <a:t>0</a:t>
                      </a:r>
                      <a:r>
                        <a:rPr b="1" lang="en" sz="1100" u="none" cap="none" strike="noStrike">
                          <a:latin typeface="BIZ UDPGothic"/>
                          <a:ea typeface="BIZ UDPGothic"/>
                          <a:cs typeface="BIZ UDPGothic"/>
                          <a:sym typeface="BIZ UDPGothic"/>
                        </a:rPr>
                        <a:t>0 - </a:t>
                      </a:r>
                      <a:r>
                        <a:rPr b="1" lang="en" sz="1100">
                          <a:latin typeface="BIZ UDPGothic"/>
                          <a:ea typeface="BIZ UDPGothic"/>
                          <a:cs typeface="BIZ UDPGothic"/>
                          <a:sym typeface="BIZ UDPGothic"/>
                        </a:rPr>
                        <a:t>19</a:t>
                      </a:r>
                      <a:r>
                        <a:rPr b="1" lang="en" sz="1100" u="none" cap="none" strike="noStrike">
                          <a:latin typeface="BIZ UDPGothic"/>
                          <a:ea typeface="BIZ UDPGothic"/>
                          <a:cs typeface="BIZ UDPGothic"/>
                          <a:sym typeface="BIZ UDPGothic"/>
                        </a:rPr>
                        <a:t>:</a:t>
                      </a:r>
                      <a:r>
                        <a:rPr b="1" lang="en" sz="1100">
                          <a:latin typeface="BIZ UDPGothic"/>
                          <a:ea typeface="BIZ UDPGothic"/>
                          <a:cs typeface="BIZ UDPGothic"/>
                          <a:sym typeface="BIZ UDPGothic"/>
                        </a:rPr>
                        <a:t>5</a:t>
                      </a:r>
                      <a:r>
                        <a:rPr b="1" lang="en" sz="1100" u="none" cap="none" strike="noStrike">
                          <a:latin typeface="BIZ UDPGothic"/>
                          <a:ea typeface="BIZ UDPGothic"/>
                          <a:cs typeface="BIZ UDPGothic"/>
                          <a:sym typeface="BIZ UDPGothic"/>
                        </a:rPr>
                        <a:t>0</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BIZ UDPGothic"/>
                          <a:ea typeface="BIZ UDPGothic"/>
                          <a:cs typeface="BIZ UDPGothic"/>
                          <a:sym typeface="BIZ UDPGothic"/>
                        </a:rPr>
                        <a:t>休憩</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tcPr>
                </a:tc>
              </a:tr>
              <a:tr h="381000">
                <a:tc>
                  <a:txBody>
                    <a:bodyPr/>
                    <a:lstStyle/>
                    <a:p>
                      <a:pPr indent="0" lvl="0" marL="0" marR="0" rtl="0" algn="ctr">
                        <a:lnSpc>
                          <a:spcPct val="100000"/>
                        </a:lnSpc>
                        <a:spcBef>
                          <a:spcPts val="0"/>
                        </a:spcBef>
                        <a:spcAft>
                          <a:spcPts val="0"/>
                        </a:spcAft>
                        <a:buClr>
                          <a:srgbClr val="000000"/>
                        </a:buClr>
                        <a:buSzPts val="1000"/>
                        <a:buFont typeface="Arial"/>
                        <a:buNone/>
                      </a:pPr>
                      <a:r>
                        <a:rPr b="1" lang="en" sz="1100">
                          <a:latin typeface="BIZ UDPGothic"/>
                          <a:ea typeface="BIZ UDPGothic"/>
                          <a:cs typeface="BIZ UDPGothic"/>
                          <a:sym typeface="BIZ UDPGothic"/>
                        </a:rPr>
                        <a:t>12:00</a:t>
                      </a:r>
                      <a:r>
                        <a:rPr b="1" lang="en" sz="1100" u="none" cap="none" strike="noStrike">
                          <a:latin typeface="BIZ UDPGothic"/>
                          <a:ea typeface="BIZ UDPGothic"/>
                          <a:cs typeface="BIZ UDPGothic"/>
                          <a:sym typeface="BIZ UDPGothic"/>
                        </a:rPr>
                        <a:t> - 12:50 </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昼食</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100">
                          <a:solidFill>
                            <a:srgbClr val="000000"/>
                          </a:solidFill>
                          <a:latin typeface="BIZ UDPGothic"/>
                          <a:ea typeface="BIZ UDPGothic"/>
                          <a:cs typeface="BIZ UDPGothic"/>
                          <a:sym typeface="BIZ UDPGothic"/>
                        </a:rPr>
                        <a:t>2</a:t>
                      </a:r>
                      <a:r>
                        <a:rPr b="1" lang="en" sz="1100">
                          <a:latin typeface="BIZ UDPGothic"/>
                          <a:ea typeface="BIZ UDPGothic"/>
                          <a:cs typeface="BIZ UDPGothic"/>
                          <a:sym typeface="BIZ UDPGothic"/>
                        </a:rPr>
                        <a:t>0</a:t>
                      </a:r>
                      <a:r>
                        <a:rPr b="1" lang="en" sz="1100">
                          <a:solidFill>
                            <a:srgbClr val="000000"/>
                          </a:solidFill>
                          <a:latin typeface="BIZ UDPGothic"/>
                          <a:ea typeface="BIZ UDPGothic"/>
                          <a:cs typeface="BIZ UDPGothic"/>
                          <a:sym typeface="BIZ UDPGothic"/>
                        </a:rPr>
                        <a:t>:00 - 2</a:t>
                      </a:r>
                      <a:r>
                        <a:rPr b="1" lang="en" sz="1100">
                          <a:latin typeface="BIZ UDPGothic"/>
                          <a:ea typeface="BIZ UDPGothic"/>
                          <a:cs typeface="BIZ UDPGothic"/>
                          <a:sym typeface="BIZ UDPGothic"/>
                        </a:rPr>
                        <a:t>0</a:t>
                      </a:r>
                      <a:r>
                        <a:rPr b="1" lang="en" sz="1100">
                          <a:solidFill>
                            <a:srgbClr val="000000"/>
                          </a:solidFill>
                          <a:latin typeface="BIZ UDPGothic"/>
                          <a:ea typeface="BIZ UDPGothic"/>
                          <a:cs typeface="BIZ UDPGothic"/>
                          <a:sym typeface="BIZ UDPGothic"/>
                        </a:rPr>
                        <a:t>:</a:t>
                      </a:r>
                      <a:r>
                        <a:rPr b="1" lang="en" sz="1100">
                          <a:latin typeface="BIZ UDPGothic"/>
                          <a:ea typeface="BIZ UDPGothic"/>
                          <a:cs typeface="BIZ UDPGothic"/>
                          <a:sym typeface="BIZ UDPGothic"/>
                        </a:rPr>
                        <a:t>5</a:t>
                      </a:r>
                      <a:r>
                        <a:rPr b="1" lang="en" sz="1100">
                          <a:solidFill>
                            <a:srgbClr val="000000"/>
                          </a:solidFill>
                          <a:latin typeface="BIZ UDPGothic"/>
                          <a:ea typeface="BIZ UDPGothic"/>
                          <a:cs typeface="BIZ UDPGothic"/>
                          <a:sym typeface="BIZ UDPGothic"/>
                        </a:rPr>
                        <a:t>0</a:t>
                      </a:r>
                      <a:endParaRPr b="1"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BIZ UDPGothic"/>
                          <a:ea typeface="BIZ UDPGothic"/>
                          <a:cs typeface="BIZ UDPGothic"/>
                          <a:sym typeface="BIZ UDPGothic"/>
                        </a:rPr>
                        <a:t>休憩</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B cap="flat" cmpd="sng" w="9525">
                      <a:solidFill>
                        <a:srgbClr val="9E9E9E"/>
                      </a:solidFill>
                      <a:prstDash val="solid"/>
                      <a:round/>
                      <a:headEnd len="sm" w="sm" type="none"/>
                      <a:tailEnd len="sm" w="sm" type="none"/>
                    </a:lnB>
                  </a:tcPr>
                </a:tc>
              </a:tr>
              <a:tr h="396200">
                <a:tc>
                  <a:txBody>
                    <a:bodyPr/>
                    <a:lstStyle/>
                    <a:p>
                      <a:pPr indent="0" lvl="0" marL="0" marR="0" rtl="0" algn="ctr">
                        <a:lnSpc>
                          <a:spcPct val="100000"/>
                        </a:lnSpc>
                        <a:spcBef>
                          <a:spcPts val="0"/>
                        </a:spcBef>
                        <a:spcAft>
                          <a:spcPts val="0"/>
                        </a:spcAft>
                        <a:buClr>
                          <a:srgbClr val="000000"/>
                        </a:buClr>
                        <a:buSzPts val="1000"/>
                        <a:buFont typeface="Arial"/>
                        <a:buNone/>
                      </a:pPr>
                      <a:r>
                        <a:rPr b="1" lang="en" sz="1100" u="none" cap="none" strike="noStrike">
                          <a:latin typeface="BIZ UDPGothic"/>
                          <a:ea typeface="BIZ UDPGothic"/>
                          <a:cs typeface="BIZ UDPGothic"/>
                          <a:sym typeface="BIZ UDPGothic"/>
                        </a:rPr>
                        <a:t>12:50 - 13:35</a:t>
                      </a:r>
                      <a:endParaRPr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solidFill>
                            <a:srgbClr val="000000"/>
                          </a:solidFill>
                          <a:latin typeface="BIZ UDPGothic"/>
                          <a:ea typeface="BIZ UDPGothic"/>
                          <a:cs typeface="BIZ UDPGothic"/>
                          <a:sym typeface="BIZ UDPGothic"/>
                        </a:rPr>
                        <a:t>休憩</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100">
                          <a:solidFill>
                            <a:srgbClr val="000000"/>
                          </a:solidFill>
                          <a:latin typeface="BIZ UDPGothic"/>
                          <a:ea typeface="BIZ UDPGothic"/>
                          <a:cs typeface="BIZ UDPGothic"/>
                          <a:sym typeface="BIZ UDPGothic"/>
                        </a:rPr>
                        <a:t>21:00 - 22:00</a:t>
                      </a:r>
                      <a:endParaRPr b="1" sz="1100">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休憩 / 門限</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89" name="Google Shape;289;p29"/>
          <p:cNvSpPr txBox="1"/>
          <p:nvPr/>
        </p:nvSpPr>
        <p:spPr>
          <a:xfrm>
            <a:off x="951350" y="4873375"/>
            <a:ext cx="5826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rgbClr val="666666"/>
                </a:solidFill>
                <a:latin typeface="BIZ UDPGothic"/>
                <a:ea typeface="BIZ UDPGothic"/>
                <a:cs typeface="BIZ UDPGothic"/>
                <a:sym typeface="BIZ UDPGothic"/>
              </a:rPr>
              <a:t>JICプレミアム校舎のタイムスケジュール </a:t>
            </a:r>
            <a:r>
              <a:rPr b="1" lang="en" sz="1100">
                <a:solidFill>
                  <a:srgbClr val="666666"/>
                </a:solidFill>
                <a:latin typeface="BIZ UDPGothic"/>
                <a:ea typeface="BIZ UDPGothic"/>
                <a:cs typeface="BIZ UDPGothic"/>
                <a:sym typeface="BIZ UDPGothic"/>
              </a:rPr>
              <a:t>（</a:t>
            </a:r>
            <a:r>
              <a:rPr b="1" lang="en" sz="1100">
                <a:solidFill>
                  <a:srgbClr val="666666"/>
                </a:solidFill>
                <a:latin typeface="BIZ UDPGothic"/>
                <a:ea typeface="BIZ UDPGothic"/>
                <a:cs typeface="BIZ UDPGothic"/>
                <a:sym typeface="BIZ UDPGothic"/>
              </a:rPr>
              <a:t>モデルコース： </a:t>
            </a:r>
            <a:r>
              <a:rPr b="1" lang="en" sz="1100">
                <a:solidFill>
                  <a:srgbClr val="666666"/>
                </a:solidFill>
                <a:latin typeface="BIZ UDPGothic"/>
                <a:ea typeface="BIZ UDPGothic"/>
                <a:cs typeface="BIZ UDPGothic"/>
                <a:sym typeface="BIZ UDPGothic"/>
              </a:rPr>
              <a:t>TEP ESL 8）</a:t>
            </a:r>
            <a:endParaRPr b="1" sz="1100">
              <a:solidFill>
                <a:srgbClr val="666666"/>
              </a:solidFill>
              <a:latin typeface="BIZ UDPGothic"/>
              <a:ea typeface="BIZ UDPGothic"/>
              <a:cs typeface="BIZ UDPGothic"/>
              <a:sym typeface="BIZ UDPGothic"/>
            </a:endParaRPr>
          </a:p>
        </p:txBody>
      </p:sp>
      <p:sp>
        <p:nvSpPr>
          <p:cNvPr id="290" name="Google Shape;290;p29"/>
          <p:cNvSpPr txBox="1"/>
          <p:nvPr/>
        </p:nvSpPr>
        <p:spPr>
          <a:xfrm>
            <a:off x="2201500" y="9213025"/>
            <a:ext cx="48033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000000"/>
                </a:solidFill>
                <a:latin typeface="BIZ UDPGothic"/>
                <a:ea typeface="BIZ UDPGothic"/>
                <a:cs typeface="BIZ UDPGothic"/>
                <a:sym typeface="BIZ UDPGothic"/>
              </a:rPr>
              <a:t>【月-金・日】全てのコース   22時　【土】  01:00時</a:t>
            </a:r>
            <a:endParaRPr b="1" sz="1000">
              <a:solidFill>
                <a:srgbClr val="434343"/>
              </a:solidFill>
              <a:latin typeface="BIZ UDPGothic"/>
              <a:ea typeface="BIZ UDPGothic"/>
              <a:cs typeface="BIZ UDPGothic"/>
              <a:sym typeface="BIZ UDPGothic"/>
            </a:endParaRPr>
          </a:p>
        </p:txBody>
      </p:sp>
      <p:sp>
        <p:nvSpPr>
          <p:cNvPr id="291" name="Google Shape;291;p29"/>
          <p:cNvSpPr/>
          <p:nvPr/>
        </p:nvSpPr>
        <p:spPr>
          <a:xfrm>
            <a:off x="953350" y="9204875"/>
            <a:ext cx="1128000" cy="400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門限</a:t>
            </a:r>
            <a:endParaRPr b="1" sz="1200">
              <a:solidFill>
                <a:srgbClr val="FFFFFF"/>
              </a:solidFill>
              <a:latin typeface="BIZ UDPGothic"/>
              <a:ea typeface="BIZ UDPGothic"/>
              <a:cs typeface="BIZ UDPGothic"/>
              <a:sym typeface="BIZ UDPGothic"/>
            </a:endParaRPr>
          </a:p>
        </p:txBody>
      </p:sp>
      <p:pic>
        <p:nvPicPr>
          <p:cNvPr id="292" name="Google Shape;292;p29"/>
          <p:cNvPicPr preferRelativeResize="0"/>
          <p:nvPr/>
        </p:nvPicPr>
        <p:blipFill rotWithShape="1">
          <a:blip r:embed="rId3">
            <a:alphaModFix/>
          </a:blip>
          <a:srcRect b="31082" l="0" r="0" t="31082"/>
          <a:stretch/>
        </p:blipFill>
        <p:spPr>
          <a:xfrm>
            <a:off x="0" y="10"/>
            <a:ext cx="7560001" cy="429166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0"/>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298" name="Google Shape;298;p30"/>
          <p:cNvSpPr txBox="1"/>
          <p:nvPr>
            <p:ph type="title"/>
          </p:nvPr>
        </p:nvSpPr>
        <p:spPr>
          <a:xfrm>
            <a:off x="403398" y="7007110"/>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1人部屋</a:t>
            </a:r>
            <a:endParaRPr b="1" sz="1200">
              <a:solidFill>
                <a:schemeClr val="lt1"/>
              </a:solidFill>
              <a:latin typeface="BIZ UDPGothic"/>
              <a:ea typeface="BIZ UDPGothic"/>
              <a:cs typeface="BIZ UDPGothic"/>
              <a:sym typeface="BIZ UDPGothic"/>
            </a:endParaRPr>
          </a:p>
        </p:txBody>
      </p:sp>
      <p:sp>
        <p:nvSpPr>
          <p:cNvPr id="299" name="Google Shape;299;p30"/>
          <p:cNvSpPr txBox="1"/>
          <p:nvPr>
            <p:ph type="title"/>
          </p:nvPr>
        </p:nvSpPr>
        <p:spPr>
          <a:xfrm>
            <a:off x="4029923" y="6626110"/>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2人部屋</a:t>
            </a:r>
            <a:endParaRPr b="1" sz="1200">
              <a:solidFill>
                <a:schemeClr val="lt1"/>
              </a:solidFill>
              <a:latin typeface="BIZ UDPGothic"/>
              <a:ea typeface="BIZ UDPGothic"/>
              <a:cs typeface="BIZ UDPGothic"/>
              <a:sym typeface="BIZ UDPGothic"/>
            </a:endParaRPr>
          </a:p>
        </p:txBody>
      </p:sp>
      <p:sp>
        <p:nvSpPr>
          <p:cNvPr id="300" name="Google Shape;300;p30"/>
          <p:cNvSpPr/>
          <p:nvPr/>
        </p:nvSpPr>
        <p:spPr>
          <a:xfrm>
            <a:off x="458850" y="7302025"/>
            <a:ext cx="6642300" cy="2064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1" name="Google Shape;301;p30"/>
          <p:cNvSpPr txBox="1"/>
          <p:nvPr/>
        </p:nvSpPr>
        <p:spPr>
          <a:xfrm>
            <a:off x="700200" y="6699200"/>
            <a:ext cx="61596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rgbClr val="666666"/>
                </a:solidFill>
                <a:latin typeface="BIZ UDPGothic"/>
                <a:ea typeface="BIZ UDPGothic"/>
                <a:cs typeface="BIZ UDPGothic"/>
                <a:sym typeface="BIZ UDPGothic"/>
              </a:rPr>
              <a:t>他校と比較した時の</a:t>
            </a:r>
            <a:r>
              <a:rPr b="1" lang="en" sz="1500">
                <a:solidFill>
                  <a:srgbClr val="666666"/>
                </a:solidFill>
                <a:latin typeface="BIZ UDPGothic"/>
                <a:ea typeface="BIZ UDPGothic"/>
                <a:cs typeface="BIZ UDPGothic"/>
                <a:sym typeface="BIZ UDPGothic"/>
              </a:rPr>
              <a:t>メイン</a:t>
            </a:r>
            <a:r>
              <a:rPr b="1" lang="en" sz="1500">
                <a:solidFill>
                  <a:srgbClr val="666666"/>
                </a:solidFill>
                <a:latin typeface="BIZ UDPGothic"/>
                <a:ea typeface="BIZ UDPGothic"/>
                <a:cs typeface="BIZ UDPGothic"/>
                <a:sym typeface="BIZ UDPGothic"/>
              </a:rPr>
              <a:t>校舎の施設面の強み</a:t>
            </a:r>
            <a:endParaRPr b="1" sz="1500">
              <a:solidFill>
                <a:srgbClr val="666666"/>
              </a:solidFill>
              <a:latin typeface="BIZ UDPGothic"/>
              <a:ea typeface="BIZ UDPGothic"/>
              <a:cs typeface="BIZ UDPGothic"/>
              <a:sym typeface="BIZ UDPGothic"/>
            </a:endParaRPr>
          </a:p>
        </p:txBody>
      </p:sp>
      <p:sp>
        <p:nvSpPr>
          <p:cNvPr id="302" name="Google Shape;302;p30"/>
          <p:cNvSpPr txBox="1"/>
          <p:nvPr/>
        </p:nvSpPr>
        <p:spPr>
          <a:xfrm>
            <a:off x="829475" y="7563525"/>
            <a:ext cx="6271500" cy="1585500"/>
          </a:xfrm>
          <a:prstGeom prst="rect">
            <a:avLst/>
          </a:prstGeom>
          <a:noFill/>
          <a:ln>
            <a:noFill/>
          </a:ln>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Clr>
                <a:srgbClr val="666666"/>
              </a:buClr>
              <a:buSzPts val="1300"/>
              <a:buFont typeface="BIZ UDPGothic"/>
              <a:buChar char="●"/>
            </a:pPr>
            <a:r>
              <a:rPr b="1" lang="en" sz="1300">
                <a:solidFill>
                  <a:srgbClr val="666666"/>
                </a:solidFill>
                <a:latin typeface="BIZ UDPGothic"/>
                <a:ea typeface="BIZ UDPGothic"/>
                <a:cs typeface="BIZ UDPGothic"/>
                <a:sym typeface="BIZ UDPGothic"/>
              </a:rPr>
              <a:t>スパルタ環境で学びたい人に最適</a:t>
            </a:r>
            <a:endParaRPr b="1" sz="1300">
              <a:solidFill>
                <a:srgbClr val="666666"/>
              </a:solidFill>
              <a:latin typeface="BIZ UDPGothic"/>
              <a:ea typeface="BIZ UDPGothic"/>
              <a:cs typeface="BIZ UDPGothic"/>
              <a:sym typeface="BIZ UDPGothic"/>
            </a:endParaRPr>
          </a:p>
          <a:p>
            <a:pPr indent="-311150" lvl="0" marL="457200" rtl="0" algn="l">
              <a:lnSpc>
                <a:spcPct val="150000"/>
              </a:lnSpc>
              <a:spcBef>
                <a:spcPts val="0"/>
              </a:spcBef>
              <a:spcAft>
                <a:spcPts val="0"/>
              </a:spcAft>
              <a:buClr>
                <a:srgbClr val="666666"/>
              </a:buClr>
              <a:buSzPts val="1300"/>
              <a:buFont typeface="BIZ UDPGothic"/>
              <a:buChar char="●"/>
            </a:pPr>
            <a:r>
              <a:rPr b="1" lang="en" sz="1300">
                <a:solidFill>
                  <a:srgbClr val="666666"/>
                </a:solidFill>
                <a:latin typeface="BIZ UDPGothic"/>
                <a:ea typeface="BIZ UDPGothic"/>
                <a:cs typeface="BIZ UDPGothic"/>
                <a:sym typeface="BIZ UDPGothic"/>
              </a:rPr>
              <a:t>校内にカフェやスーパーなどあり生活に便利</a:t>
            </a:r>
            <a:endParaRPr b="1" sz="1300">
              <a:solidFill>
                <a:srgbClr val="666666"/>
              </a:solidFill>
              <a:latin typeface="BIZ UDPGothic"/>
              <a:ea typeface="BIZ UDPGothic"/>
              <a:cs typeface="BIZ UDPGothic"/>
              <a:sym typeface="BIZ UDPGothic"/>
            </a:endParaRPr>
          </a:p>
          <a:p>
            <a:pPr indent="-311150" lvl="0" marL="457200" rtl="0" algn="l">
              <a:lnSpc>
                <a:spcPct val="150000"/>
              </a:lnSpc>
              <a:spcBef>
                <a:spcPts val="0"/>
              </a:spcBef>
              <a:spcAft>
                <a:spcPts val="0"/>
              </a:spcAft>
              <a:buClr>
                <a:srgbClr val="666666"/>
              </a:buClr>
              <a:buSzPts val="1300"/>
              <a:buFont typeface="BIZ UDPGothic"/>
              <a:buChar char="●"/>
            </a:pPr>
            <a:r>
              <a:rPr b="1" lang="en" sz="1300">
                <a:solidFill>
                  <a:srgbClr val="666666"/>
                </a:solidFill>
                <a:latin typeface="BIZ UDPGothic"/>
                <a:ea typeface="BIZ UDPGothic"/>
                <a:cs typeface="BIZ UDPGothic"/>
                <a:sym typeface="BIZ UDPGothic"/>
              </a:rPr>
              <a:t>4人部屋ロフトとスタジオの2種類がありコスパもいい</a:t>
            </a:r>
            <a:endParaRPr b="1" sz="1300">
              <a:solidFill>
                <a:srgbClr val="666666"/>
              </a:solidFill>
              <a:latin typeface="BIZ UDPGothic"/>
              <a:ea typeface="BIZ UDPGothic"/>
              <a:cs typeface="BIZ UDPGothic"/>
              <a:sym typeface="BIZ UDPGothic"/>
            </a:endParaRPr>
          </a:p>
          <a:p>
            <a:pPr indent="-311150" lvl="0" marL="457200" rtl="0" algn="l">
              <a:lnSpc>
                <a:spcPct val="150000"/>
              </a:lnSpc>
              <a:spcBef>
                <a:spcPts val="0"/>
              </a:spcBef>
              <a:spcAft>
                <a:spcPts val="0"/>
              </a:spcAft>
              <a:buClr>
                <a:srgbClr val="666666"/>
              </a:buClr>
              <a:buSzPts val="1300"/>
              <a:buFont typeface="BIZ UDPGothic"/>
              <a:buChar char="●"/>
            </a:pPr>
            <a:r>
              <a:rPr b="1" lang="en" sz="1300">
                <a:solidFill>
                  <a:srgbClr val="666666"/>
                </a:solidFill>
                <a:latin typeface="BIZ UDPGothic"/>
                <a:ea typeface="BIZ UDPGothic"/>
                <a:cs typeface="BIZ UDPGothic"/>
                <a:sym typeface="BIZ UDPGothic"/>
              </a:rPr>
              <a:t>徒歩圏内にATMや別のスーパーもあり周辺環境が整っている</a:t>
            </a:r>
            <a:endParaRPr b="1" sz="1300">
              <a:solidFill>
                <a:srgbClr val="666666"/>
              </a:solidFill>
              <a:latin typeface="BIZ UDPGothic"/>
              <a:ea typeface="BIZ UDPGothic"/>
              <a:cs typeface="BIZ UDPGothic"/>
              <a:sym typeface="BIZ UDPGothic"/>
            </a:endParaRPr>
          </a:p>
          <a:p>
            <a:pPr indent="-311150" lvl="0" marL="457200" rtl="0" algn="l">
              <a:lnSpc>
                <a:spcPct val="150000"/>
              </a:lnSpc>
              <a:spcBef>
                <a:spcPts val="0"/>
              </a:spcBef>
              <a:spcAft>
                <a:spcPts val="0"/>
              </a:spcAft>
              <a:buClr>
                <a:srgbClr val="666666"/>
              </a:buClr>
              <a:buSzPts val="1300"/>
              <a:buFont typeface="BIZ UDPGothic"/>
              <a:buChar char="●"/>
            </a:pPr>
            <a:r>
              <a:rPr b="1" lang="en" sz="1300">
                <a:solidFill>
                  <a:srgbClr val="666666"/>
                </a:solidFill>
                <a:latin typeface="BIZ UDPGothic"/>
                <a:ea typeface="BIZ UDPGothic"/>
                <a:cs typeface="BIZ UDPGothic"/>
                <a:sym typeface="BIZ UDPGothic"/>
              </a:rPr>
              <a:t>セブンイレブンや24時間営業のドラッグストアも徒歩10分</a:t>
            </a:r>
            <a:endParaRPr b="1" sz="1300">
              <a:solidFill>
                <a:srgbClr val="666666"/>
              </a:solidFill>
              <a:latin typeface="BIZ UDPGothic"/>
              <a:ea typeface="BIZ UDPGothic"/>
              <a:cs typeface="BIZ UDPGothic"/>
              <a:sym typeface="BIZ UDPGothic"/>
            </a:endParaRPr>
          </a:p>
        </p:txBody>
      </p:sp>
      <p:sp>
        <p:nvSpPr>
          <p:cNvPr id="303" name="Google Shape;303;p30"/>
          <p:cNvSpPr/>
          <p:nvPr/>
        </p:nvSpPr>
        <p:spPr>
          <a:xfrm>
            <a:off x="0" y="-24850"/>
            <a:ext cx="7560000" cy="6246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4" name="Google Shape;304;p30"/>
          <p:cNvPicPr preferRelativeResize="0"/>
          <p:nvPr/>
        </p:nvPicPr>
        <p:blipFill rotWithShape="1">
          <a:blip r:embed="rId3">
            <a:alphaModFix/>
          </a:blip>
          <a:srcRect b="0" l="9557" r="23184" t="0"/>
          <a:stretch/>
        </p:blipFill>
        <p:spPr>
          <a:xfrm>
            <a:off x="0" y="-24850"/>
            <a:ext cx="7560003" cy="6322550"/>
          </a:xfrm>
          <a:prstGeom prst="rect">
            <a:avLst/>
          </a:prstGeom>
          <a:noFill/>
          <a:ln>
            <a:noFill/>
          </a:ln>
        </p:spPr>
      </p:pic>
      <p:sp>
        <p:nvSpPr>
          <p:cNvPr id="305" name="Google Shape;305;p30"/>
          <p:cNvSpPr/>
          <p:nvPr/>
        </p:nvSpPr>
        <p:spPr>
          <a:xfrm>
            <a:off x="0" y="5283625"/>
            <a:ext cx="7560000" cy="10140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6" name="Google Shape;306;p30"/>
          <p:cNvSpPr txBox="1"/>
          <p:nvPr>
            <p:ph type="title"/>
          </p:nvPr>
        </p:nvSpPr>
        <p:spPr>
          <a:xfrm>
            <a:off x="1917175" y="5766375"/>
            <a:ext cx="3858300" cy="372000"/>
          </a:xfrm>
          <a:prstGeom prst="rect">
            <a:avLst/>
          </a:prstGeom>
        </p:spPr>
        <p:txBody>
          <a:bodyPr anchorCtr="0" anchor="t" bIns="113750" lIns="113750" spcFirstLastPara="1" rIns="113750" wrap="square" tIns="113750">
            <a:noAutofit/>
          </a:bodyPr>
          <a:lstStyle/>
          <a:p>
            <a:pPr indent="0" lvl="0" marL="0" rtl="0" algn="ctr">
              <a:spcBef>
                <a:spcPts val="0"/>
              </a:spcBef>
              <a:spcAft>
                <a:spcPts val="0"/>
              </a:spcAft>
              <a:buSzPts val="990"/>
              <a:buNone/>
            </a:pPr>
            <a:r>
              <a:rPr b="1" lang="en" sz="1280">
                <a:solidFill>
                  <a:schemeClr val="lt1"/>
                </a:solidFill>
                <a:latin typeface="BIZ UDPGothic"/>
                <a:ea typeface="BIZ UDPGothic"/>
                <a:cs typeface="BIZ UDPGothic"/>
                <a:sym typeface="BIZ UDPGothic"/>
              </a:rPr>
              <a:t>スパルタ環境で自分を追い込む</a:t>
            </a:r>
            <a:endParaRPr b="1" sz="1280">
              <a:solidFill>
                <a:schemeClr val="lt1"/>
              </a:solidFill>
              <a:latin typeface="BIZ UDPGothic"/>
              <a:ea typeface="BIZ UDPGothic"/>
              <a:cs typeface="BIZ UDPGothic"/>
              <a:sym typeface="BIZ UDPGothic"/>
            </a:endParaRPr>
          </a:p>
        </p:txBody>
      </p:sp>
      <p:sp>
        <p:nvSpPr>
          <p:cNvPr id="307" name="Google Shape;307;p30"/>
          <p:cNvSpPr txBox="1"/>
          <p:nvPr>
            <p:ph type="title"/>
          </p:nvPr>
        </p:nvSpPr>
        <p:spPr>
          <a:xfrm>
            <a:off x="2672423" y="5346000"/>
            <a:ext cx="2347800" cy="526200"/>
          </a:xfrm>
          <a:prstGeom prst="rect">
            <a:avLst/>
          </a:prstGeom>
        </p:spPr>
        <p:txBody>
          <a:bodyPr anchorCtr="0" anchor="t" bIns="113750" lIns="113750" spcFirstLastPara="1" rIns="113750" wrap="square" tIns="113750">
            <a:normAutofit/>
          </a:bodyPr>
          <a:lstStyle/>
          <a:p>
            <a:pPr indent="0" lvl="0" marL="0" rtl="0" algn="ctr">
              <a:spcBef>
                <a:spcPts val="0"/>
              </a:spcBef>
              <a:spcAft>
                <a:spcPts val="0"/>
              </a:spcAft>
              <a:buNone/>
            </a:pPr>
            <a:r>
              <a:rPr b="1" lang="en" sz="1800">
                <a:solidFill>
                  <a:schemeClr val="lt1"/>
                </a:solidFill>
                <a:latin typeface="BIZ UDPGothic"/>
                <a:ea typeface="BIZ UDPGothic"/>
                <a:cs typeface="BIZ UDPGothic"/>
                <a:sym typeface="BIZ UDPGothic"/>
              </a:rPr>
              <a:t>JIC</a:t>
            </a:r>
            <a:r>
              <a:rPr b="1" lang="en" sz="1800">
                <a:solidFill>
                  <a:schemeClr val="lt1"/>
                </a:solidFill>
                <a:latin typeface="BIZ UDPGothic"/>
                <a:ea typeface="BIZ UDPGothic"/>
                <a:cs typeface="BIZ UDPGothic"/>
                <a:sym typeface="BIZ UDPGothic"/>
              </a:rPr>
              <a:t>メイン</a:t>
            </a:r>
            <a:r>
              <a:rPr b="1" lang="en" sz="1800">
                <a:solidFill>
                  <a:schemeClr val="lt1"/>
                </a:solidFill>
                <a:latin typeface="BIZ UDPGothic"/>
                <a:ea typeface="BIZ UDPGothic"/>
                <a:cs typeface="BIZ UDPGothic"/>
                <a:sym typeface="BIZ UDPGothic"/>
              </a:rPr>
              <a:t>校舎</a:t>
            </a:r>
            <a:endParaRPr b="1" sz="1800">
              <a:solidFill>
                <a:schemeClr val="lt1"/>
              </a:solidFill>
              <a:latin typeface="BIZ UDPGothic"/>
              <a:ea typeface="BIZ UDPGothic"/>
              <a:cs typeface="BIZ UDPGothic"/>
              <a:sym typeface="BIZ UDP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1"/>
          <p:cNvSpPr txBox="1"/>
          <p:nvPr>
            <p:ph type="title"/>
          </p:nvPr>
        </p:nvSpPr>
        <p:spPr>
          <a:xfrm>
            <a:off x="543486" y="3379535"/>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1人部屋</a:t>
            </a:r>
            <a:endParaRPr b="1" sz="1200">
              <a:solidFill>
                <a:schemeClr val="lt1"/>
              </a:solidFill>
              <a:latin typeface="BIZ UDPGothic"/>
              <a:ea typeface="BIZ UDPGothic"/>
              <a:cs typeface="BIZ UDPGothic"/>
              <a:sym typeface="BIZ UDPGothic"/>
            </a:endParaRPr>
          </a:p>
        </p:txBody>
      </p:sp>
      <p:pic>
        <p:nvPicPr>
          <p:cNvPr id="313" name="Google Shape;313;p31"/>
          <p:cNvPicPr preferRelativeResize="0"/>
          <p:nvPr/>
        </p:nvPicPr>
        <p:blipFill>
          <a:blip r:embed="rId3">
            <a:alphaModFix/>
          </a:blip>
          <a:stretch>
            <a:fillRect/>
          </a:stretch>
        </p:blipFill>
        <p:spPr>
          <a:xfrm>
            <a:off x="2759050" y="3809650"/>
            <a:ext cx="3947799" cy="2631866"/>
          </a:xfrm>
          <a:prstGeom prst="rect">
            <a:avLst/>
          </a:prstGeom>
          <a:noFill/>
          <a:ln>
            <a:noFill/>
          </a:ln>
        </p:spPr>
      </p:pic>
      <p:pic>
        <p:nvPicPr>
          <p:cNvPr id="314" name="Google Shape;314;p31"/>
          <p:cNvPicPr preferRelativeResize="0"/>
          <p:nvPr/>
        </p:nvPicPr>
        <p:blipFill rotWithShape="1">
          <a:blip r:embed="rId4">
            <a:alphaModFix/>
          </a:blip>
          <a:srcRect b="0" l="0" r="15626" t="0"/>
          <a:stretch/>
        </p:blipFill>
        <p:spPr>
          <a:xfrm>
            <a:off x="2784788" y="908725"/>
            <a:ext cx="3947802" cy="2631868"/>
          </a:xfrm>
          <a:prstGeom prst="rect">
            <a:avLst/>
          </a:prstGeom>
          <a:noFill/>
          <a:ln>
            <a:noFill/>
          </a:ln>
        </p:spPr>
      </p:pic>
      <p:pic>
        <p:nvPicPr>
          <p:cNvPr id="315" name="Google Shape;315;p31"/>
          <p:cNvPicPr preferRelativeResize="0"/>
          <p:nvPr/>
        </p:nvPicPr>
        <p:blipFill rotWithShape="1">
          <a:blip r:embed="rId5">
            <a:alphaModFix/>
          </a:blip>
          <a:srcRect b="5864" l="0" r="0" t="0"/>
          <a:stretch/>
        </p:blipFill>
        <p:spPr>
          <a:xfrm>
            <a:off x="2759050" y="6710550"/>
            <a:ext cx="3947800" cy="2631900"/>
          </a:xfrm>
          <a:prstGeom prst="rect">
            <a:avLst/>
          </a:prstGeom>
          <a:noFill/>
          <a:ln>
            <a:noFill/>
          </a:ln>
        </p:spPr>
      </p:pic>
      <p:sp>
        <p:nvSpPr>
          <p:cNvPr id="316" name="Google Shape;316;p31"/>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317" name="Google Shape;317;p31"/>
          <p:cNvSpPr/>
          <p:nvPr/>
        </p:nvSpPr>
        <p:spPr>
          <a:xfrm>
            <a:off x="878888" y="908725"/>
            <a:ext cx="1905900" cy="26319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8" name="Google Shape;318;p31"/>
          <p:cNvSpPr txBox="1"/>
          <p:nvPr>
            <p:ph type="title"/>
          </p:nvPr>
        </p:nvSpPr>
        <p:spPr>
          <a:xfrm>
            <a:off x="966200" y="1606275"/>
            <a:ext cx="1818600" cy="1064400"/>
          </a:xfrm>
          <a:prstGeom prst="rect">
            <a:avLst/>
          </a:prstGeom>
        </p:spPr>
        <p:txBody>
          <a:bodyPr anchorCtr="0" anchor="t" bIns="113750" lIns="113750" spcFirstLastPara="1" rIns="113750" wrap="square" tIns="113750">
            <a:noAutofit/>
          </a:bodyPr>
          <a:lstStyle/>
          <a:p>
            <a:pPr indent="0" lvl="0" marL="0" rtl="0" algn="l">
              <a:lnSpc>
                <a:spcPct val="150000"/>
              </a:lnSpc>
              <a:spcBef>
                <a:spcPts val="0"/>
              </a:spcBef>
              <a:spcAft>
                <a:spcPts val="0"/>
              </a:spcAft>
              <a:buSzPts val="990"/>
              <a:buNone/>
            </a:pPr>
            <a:r>
              <a:rPr b="1" lang="en" sz="1380">
                <a:solidFill>
                  <a:schemeClr val="lt1"/>
                </a:solidFill>
                <a:latin typeface="BIZ UDPGothic"/>
                <a:ea typeface="BIZ UDPGothic"/>
                <a:cs typeface="BIZ UDPGothic"/>
                <a:sym typeface="BIZ UDPGothic"/>
              </a:rPr>
              <a:t>West Garden </a:t>
            </a:r>
            <a:r>
              <a:rPr b="1" lang="en" sz="1380">
                <a:solidFill>
                  <a:schemeClr val="lt1"/>
                </a:solidFill>
                <a:latin typeface="BIZ UDPGothic"/>
                <a:ea typeface="BIZ UDPGothic"/>
                <a:cs typeface="BIZ UDPGothic"/>
                <a:sym typeface="BIZ UDPGothic"/>
              </a:rPr>
              <a:t>寮</a:t>
            </a:r>
            <a:endParaRPr b="1" sz="138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SzPts val="990"/>
              <a:buNone/>
            </a:pPr>
            <a:r>
              <a:rPr b="1" lang="en" sz="1110">
                <a:solidFill>
                  <a:schemeClr val="lt1"/>
                </a:solidFill>
                <a:latin typeface="BIZ UDPGothic"/>
                <a:ea typeface="BIZ UDPGothic"/>
                <a:cs typeface="BIZ UDPGothic"/>
                <a:sym typeface="BIZ UDPGothic"/>
              </a:rPr>
              <a:t>・ 1人部屋</a:t>
            </a:r>
            <a:endParaRPr b="1" sz="111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SzPts val="990"/>
              <a:buNone/>
            </a:pPr>
            <a:r>
              <a:rPr b="1" lang="en" sz="1110">
                <a:solidFill>
                  <a:schemeClr val="lt1"/>
                </a:solidFill>
                <a:latin typeface="BIZ UDPGothic"/>
                <a:ea typeface="BIZ UDPGothic"/>
                <a:cs typeface="BIZ UDPGothic"/>
                <a:sym typeface="BIZ UDPGothic"/>
              </a:rPr>
              <a:t>・ 2人部屋</a:t>
            </a:r>
            <a:endParaRPr b="1" sz="111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SzPts val="990"/>
              <a:buNone/>
            </a:pPr>
            <a:r>
              <a:rPr b="1" lang="en" sz="1110">
                <a:solidFill>
                  <a:schemeClr val="lt1"/>
                </a:solidFill>
                <a:latin typeface="BIZ UDPGothic"/>
                <a:ea typeface="BIZ UDPGothic"/>
                <a:cs typeface="BIZ UDPGothic"/>
                <a:sym typeface="BIZ UDPGothic"/>
              </a:rPr>
              <a:t>・ </a:t>
            </a:r>
            <a:r>
              <a:rPr b="1" lang="en" sz="1110">
                <a:solidFill>
                  <a:schemeClr val="lt1"/>
                </a:solidFill>
                <a:latin typeface="BIZ UDPGothic"/>
                <a:ea typeface="BIZ UDPGothic"/>
                <a:cs typeface="BIZ UDPGothic"/>
                <a:sym typeface="BIZ UDPGothic"/>
              </a:rPr>
              <a:t>カフェ</a:t>
            </a:r>
            <a:endParaRPr b="1" sz="1110">
              <a:solidFill>
                <a:schemeClr val="lt1"/>
              </a:solidFill>
              <a:latin typeface="BIZ UDPGothic"/>
              <a:ea typeface="BIZ UDPGothic"/>
              <a:cs typeface="BIZ UDPGothic"/>
              <a:sym typeface="BIZ UDPGothic"/>
            </a:endParaRPr>
          </a:p>
        </p:txBody>
      </p:sp>
      <p:sp>
        <p:nvSpPr>
          <p:cNvPr id="319" name="Google Shape;319;p31"/>
          <p:cNvSpPr/>
          <p:nvPr/>
        </p:nvSpPr>
        <p:spPr>
          <a:xfrm>
            <a:off x="853150" y="3809675"/>
            <a:ext cx="1905900" cy="26319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0" name="Google Shape;320;p31"/>
          <p:cNvSpPr txBox="1"/>
          <p:nvPr>
            <p:ph type="title"/>
          </p:nvPr>
        </p:nvSpPr>
        <p:spPr>
          <a:xfrm>
            <a:off x="986600" y="4308075"/>
            <a:ext cx="1690500" cy="1662000"/>
          </a:xfrm>
          <a:prstGeom prst="rect">
            <a:avLst/>
          </a:prstGeom>
        </p:spPr>
        <p:txBody>
          <a:bodyPr anchorCtr="0" anchor="t" bIns="113750" lIns="113750" spcFirstLastPara="1" rIns="113750" wrap="square" tIns="113750">
            <a:noAutofit/>
          </a:bodyPr>
          <a:lstStyle/>
          <a:p>
            <a:pPr indent="0" lvl="0" marL="0" rtl="0" algn="l">
              <a:lnSpc>
                <a:spcPct val="150000"/>
              </a:lnSpc>
              <a:spcBef>
                <a:spcPts val="0"/>
              </a:spcBef>
              <a:spcAft>
                <a:spcPts val="0"/>
              </a:spcAft>
              <a:buSzPts val="990"/>
              <a:buNone/>
            </a:pPr>
            <a:r>
              <a:rPr b="1" lang="en" sz="1380">
                <a:solidFill>
                  <a:schemeClr val="lt1"/>
                </a:solidFill>
                <a:latin typeface="BIZ UDPGothic"/>
                <a:ea typeface="BIZ UDPGothic"/>
                <a:cs typeface="BIZ UDPGothic"/>
                <a:sym typeface="BIZ UDPGothic"/>
              </a:rPr>
              <a:t>East Field </a:t>
            </a:r>
            <a:r>
              <a:rPr b="1" lang="en" sz="1380">
                <a:solidFill>
                  <a:schemeClr val="lt1"/>
                </a:solidFill>
                <a:latin typeface="BIZ UDPGothic"/>
                <a:ea typeface="BIZ UDPGothic"/>
                <a:cs typeface="BIZ UDPGothic"/>
                <a:sym typeface="BIZ UDPGothic"/>
              </a:rPr>
              <a:t>寮</a:t>
            </a:r>
            <a:endParaRPr b="1" sz="138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SzPts val="990"/>
              <a:buNone/>
            </a:pPr>
            <a:r>
              <a:rPr b="1" lang="en" sz="1110">
                <a:solidFill>
                  <a:schemeClr val="lt1"/>
                </a:solidFill>
                <a:latin typeface="BIZ UDPGothic"/>
                <a:ea typeface="BIZ UDPGothic"/>
                <a:cs typeface="BIZ UDPGothic"/>
                <a:sym typeface="BIZ UDPGothic"/>
              </a:rPr>
              <a:t>・ 4人部屋ロフト</a:t>
            </a:r>
            <a:endParaRPr b="1" sz="111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SzPts val="990"/>
              <a:buNone/>
            </a:pPr>
            <a:r>
              <a:rPr b="1" lang="en" sz="1110">
                <a:solidFill>
                  <a:schemeClr val="lt1"/>
                </a:solidFill>
                <a:latin typeface="BIZ UDPGothic"/>
                <a:ea typeface="BIZ UDPGothic"/>
                <a:cs typeface="BIZ UDPGothic"/>
                <a:sym typeface="BIZ UDPGothic"/>
              </a:rPr>
              <a:t>・ 4人部屋スタジオ</a:t>
            </a:r>
            <a:endParaRPr b="1" sz="111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SzPts val="990"/>
              <a:buNone/>
            </a:pPr>
            <a:r>
              <a:rPr b="1" lang="en" sz="1110">
                <a:solidFill>
                  <a:schemeClr val="lt1"/>
                </a:solidFill>
                <a:latin typeface="BIZ UDPGothic"/>
                <a:ea typeface="BIZ UDPGothic"/>
                <a:cs typeface="BIZ UDPGothic"/>
                <a:sym typeface="BIZ UDPGothic"/>
              </a:rPr>
              <a:t>・ </a:t>
            </a:r>
            <a:r>
              <a:rPr b="1" lang="en" sz="1110">
                <a:solidFill>
                  <a:schemeClr val="lt1"/>
                </a:solidFill>
                <a:latin typeface="BIZ UDPGothic"/>
                <a:ea typeface="BIZ UDPGothic"/>
                <a:cs typeface="BIZ UDPGothic"/>
                <a:sym typeface="BIZ UDPGothic"/>
              </a:rPr>
              <a:t>教室 DEFGH</a:t>
            </a:r>
            <a:endParaRPr b="1" sz="111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SzPts val="990"/>
              <a:buNone/>
            </a:pPr>
            <a:r>
              <a:rPr b="1" lang="en" sz="1110">
                <a:solidFill>
                  <a:schemeClr val="lt1"/>
                </a:solidFill>
                <a:latin typeface="BIZ UDPGothic"/>
                <a:ea typeface="BIZ UDPGothic"/>
                <a:cs typeface="BIZ UDPGothic"/>
                <a:sym typeface="BIZ UDPGothic"/>
              </a:rPr>
              <a:t>・ ファンクションホール</a:t>
            </a:r>
            <a:endParaRPr b="1" sz="111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SzPts val="990"/>
              <a:buNone/>
            </a:pPr>
            <a:r>
              <a:rPr b="1" lang="en" sz="1110">
                <a:solidFill>
                  <a:schemeClr val="lt1"/>
                </a:solidFill>
                <a:latin typeface="BIZ UDPGothic"/>
                <a:ea typeface="BIZ UDPGothic"/>
                <a:cs typeface="BIZ UDPGothic"/>
                <a:sym typeface="BIZ UDPGothic"/>
              </a:rPr>
              <a:t>・ Kマート（スーパー）</a:t>
            </a:r>
            <a:endParaRPr b="1" sz="1110">
              <a:solidFill>
                <a:schemeClr val="lt1"/>
              </a:solidFill>
              <a:latin typeface="BIZ UDPGothic"/>
              <a:ea typeface="BIZ UDPGothic"/>
              <a:cs typeface="BIZ UDPGothic"/>
              <a:sym typeface="BIZ UDPGothic"/>
            </a:endParaRPr>
          </a:p>
        </p:txBody>
      </p:sp>
      <p:sp>
        <p:nvSpPr>
          <p:cNvPr id="321" name="Google Shape;321;p31"/>
          <p:cNvSpPr/>
          <p:nvPr/>
        </p:nvSpPr>
        <p:spPr>
          <a:xfrm>
            <a:off x="853150" y="6710600"/>
            <a:ext cx="1905900" cy="26319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2" name="Google Shape;322;p31"/>
          <p:cNvSpPr txBox="1"/>
          <p:nvPr>
            <p:ph type="title"/>
          </p:nvPr>
        </p:nvSpPr>
        <p:spPr>
          <a:xfrm>
            <a:off x="960850" y="7494350"/>
            <a:ext cx="1690500" cy="1064400"/>
          </a:xfrm>
          <a:prstGeom prst="rect">
            <a:avLst/>
          </a:prstGeom>
        </p:spPr>
        <p:txBody>
          <a:bodyPr anchorCtr="0" anchor="t" bIns="113750" lIns="113750" spcFirstLastPara="1" rIns="113750" wrap="square" tIns="113750">
            <a:noAutofit/>
          </a:bodyPr>
          <a:lstStyle/>
          <a:p>
            <a:pPr indent="0" lvl="0" marL="0" rtl="0" algn="l">
              <a:lnSpc>
                <a:spcPct val="150000"/>
              </a:lnSpc>
              <a:spcBef>
                <a:spcPts val="0"/>
              </a:spcBef>
              <a:spcAft>
                <a:spcPts val="0"/>
              </a:spcAft>
              <a:buSzPts val="990"/>
              <a:buNone/>
            </a:pPr>
            <a:r>
              <a:rPr b="1" lang="en" sz="1380">
                <a:solidFill>
                  <a:schemeClr val="lt1"/>
                </a:solidFill>
                <a:latin typeface="BIZ UDPGothic"/>
                <a:ea typeface="BIZ UDPGothic"/>
                <a:cs typeface="BIZ UDPGothic"/>
                <a:sym typeface="BIZ UDPGothic"/>
              </a:rPr>
              <a:t>East Field 寮</a:t>
            </a:r>
            <a:endParaRPr b="1" sz="138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SzPts val="990"/>
              <a:buNone/>
            </a:pPr>
            <a:r>
              <a:rPr b="1" lang="en" sz="1110">
                <a:solidFill>
                  <a:schemeClr val="lt1"/>
                </a:solidFill>
                <a:latin typeface="BIZ UDPGothic"/>
                <a:ea typeface="BIZ UDPGothic"/>
                <a:cs typeface="BIZ UDPGothic"/>
                <a:sym typeface="BIZ UDPGothic"/>
              </a:rPr>
              <a:t>・ </a:t>
            </a:r>
            <a:r>
              <a:rPr b="1" lang="en" sz="1110">
                <a:solidFill>
                  <a:schemeClr val="lt1"/>
                </a:solidFill>
                <a:latin typeface="BIZ UDPGothic"/>
                <a:ea typeface="BIZ UDPGothic"/>
                <a:cs typeface="BIZ UDPGothic"/>
                <a:sym typeface="BIZ UDPGothic"/>
              </a:rPr>
              <a:t>オフィス</a:t>
            </a:r>
            <a:endParaRPr b="1" sz="111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SzPts val="990"/>
              <a:buNone/>
            </a:pPr>
            <a:r>
              <a:rPr b="1" lang="en" sz="1110">
                <a:solidFill>
                  <a:schemeClr val="lt1"/>
                </a:solidFill>
                <a:latin typeface="BIZ UDPGothic"/>
                <a:ea typeface="BIZ UDPGothic"/>
                <a:cs typeface="BIZ UDPGothic"/>
                <a:sym typeface="BIZ UDPGothic"/>
              </a:rPr>
              <a:t>・ </a:t>
            </a:r>
            <a:r>
              <a:rPr b="1" lang="en" sz="1110">
                <a:solidFill>
                  <a:schemeClr val="lt1"/>
                </a:solidFill>
                <a:latin typeface="BIZ UDPGothic"/>
                <a:ea typeface="BIZ UDPGothic"/>
                <a:cs typeface="BIZ UDPGothic"/>
                <a:sym typeface="BIZ UDPGothic"/>
              </a:rPr>
              <a:t>教室ABC</a:t>
            </a:r>
            <a:endParaRPr b="1" sz="1110">
              <a:solidFill>
                <a:schemeClr val="lt1"/>
              </a:solidFill>
              <a:latin typeface="BIZ UDPGothic"/>
              <a:ea typeface="BIZ UDPGothic"/>
              <a:cs typeface="BIZ UDPGothic"/>
              <a:sym typeface="BIZ UDP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cxnSp>
        <p:nvCxnSpPr>
          <p:cNvPr id="65" name="Google Shape;65;p14"/>
          <p:cNvCxnSpPr/>
          <p:nvPr/>
        </p:nvCxnSpPr>
        <p:spPr>
          <a:xfrm flipH="1" rot="10800000">
            <a:off x="1126004" y="10079068"/>
            <a:ext cx="5234400" cy="18600"/>
          </a:xfrm>
          <a:prstGeom prst="straightConnector1">
            <a:avLst/>
          </a:prstGeom>
          <a:noFill/>
          <a:ln cap="flat" cmpd="sng" w="9525">
            <a:solidFill>
              <a:srgbClr val="B7B7B7"/>
            </a:solidFill>
            <a:prstDash val="solid"/>
            <a:round/>
            <a:headEnd len="med" w="med" type="none"/>
            <a:tailEnd len="med" w="med" type="none"/>
          </a:ln>
        </p:spPr>
      </p:cxnSp>
      <p:pic>
        <p:nvPicPr>
          <p:cNvPr id="66" name="Google Shape;66;p14"/>
          <p:cNvPicPr preferRelativeResize="0"/>
          <p:nvPr/>
        </p:nvPicPr>
        <p:blipFill rotWithShape="1">
          <a:blip r:embed="rId3">
            <a:alphaModFix/>
          </a:blip>
          <a:srcRect b="6743" l="0" r="0" t="36829"/>
          <a:stretch/>
        </p:blipFill>
        <p:spPr>
          <a:xfrm>
            <a:off x="0" y="0"/>
            <a:ext cx="7560003" cy="2843309"/>
          </a:xfrm>
          <a:prstGeom prst="rect">
            <a:avLst/>
          </a:prstGeom>
          <a:noFill/>
          <a:ln>
            <a:noFill/>
          </a:ln>
        </p:spPr>
      </p:pic>
      <p:sp>
        <p:nvSpPr>
          <p:cNvPr id="67" name="Google Shape;67;p14"/>
          <p:cNvSpPr txBox="1"/>
          <p:nvPr>
            <p:ph type="title"/>
          </p:nvPr>
        </p:nvSpPr>
        <p:spPr>
          <a:xfrm>
            <a:off x="682770" y="2126965"/>
            <a:ext cx="3699600" cy="526200"/>
          </a:xfrm>
          <a:prstGeom prst="rect">
            <a:avLst/>
          </a:prstGeom>
        </p:spPr>
        <p:txBody>
          <a:bodyPr anchorCtr="0" anchor="t" bIns="113750" lIns="113750" spcFirstLastPara="1" rIns="113750" wrap="square" tIns="113750">
            <a:normAutofit/>
          </a:bodyPr>
          <a:lstStyle/>
          <a:p>
            <a:pPr indent="0" lvl="0" marL="0" rtl="0" algn="l">
              <a:spcBef>
                <a:spcPts val="0"/>
              </a:spcBef>
              <a:spcAft>
                <a:spcPts val="0"/>
              </a:spcAft>
              <a:buNone/>
            </a:pPr>
            <a:r>
              <a:rPr b="1" lang="en" sz="1800">
                <a:solidFill>
                  <a:schemeClr val="lt1"/>
                </a:solidFill>
                <a:latin typeface="BIZ UDPGothic"/>
                <a:ea typeface="BIZ UDPGothic"/>
                <a:cs typeface="BIZ UDPGothic"/>
                <a:sym typeface="BIZ UDPGothic"/>
              </a:rPr>
              <a:t>JICの</a:t>
            </a:r>
            <a:r>
              <a:rPr b="1" lang="en" sz="1800">
                <a:solidFill>
                  <a:schemeClr val="lt1"/>
                </a:solidFill>
                <a:latin typeface="BIZ UDPGothic"/>
                <a:ea typeface="BIZ UDPGothic"/>
                <a:cs typeface="BIZ UDPGothic"/>
                <a:sym typeface="BIZ UDPGothic"/>
              </a:rPr>
              <a:t>基本情報</a:t>
            </a:r>
            <a:endParaRPr b="1" sz="1800">
              <a:solidFill>
                <a:schemeClr val="lt1"/>
              </a:solidFill>
              <a:latin typeface="BIZ UDPGothic"/>
              <a:ea typeface="BIZ UDPGothic"/>
              <a:cs typeface="BIZ UDPGothic"/>
              <a:sym typeface="BIZ UDPGothic"/>
            </a:endParaRPr>
          </a:p>
        </p:txBody>
      </p:sp>
      <p:graphicFrame>
        <p:nvGraphicFramePr>
          <p:cNvPr id="68" name="Google Shape;68;p14"/>
          <p:cNvGraphicFramePr/>
          <p:nvPr/>
        </p:nvGraphicFramePr>
        <p:xfrm>
          <a:off x="457563" y="3351588"/>
          <a:ext cx="3000000" cy="3000000"/>
        </p:xfrm>
        <a:graphic>
          <a:graphicData uri="http://schemas.openxmlformats.org/drawingml/2006/table">
            <a:tbl>
              <a:tblPr>
                <a:noFill/>
                <a:tableStyleId>{7ED70B73-2ACE-45A5-88D3-92559C71CDCE}</a:tableStyleId>
              </a:tblPr>
              <a:tblGrid>
                <a:gridCol w="1406750"/>
                <a:gridCol w="1400100"/>
                <a:gridCol w="1263850"/>
                <a:gridCol w="1279150"/>
                <a:gridCol w="1295025"/>
              </a:tblGrid>
              <a:tr h="381000">
                <a:tc>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キャンパス</a:t>
                      </a:r>
                      <a:endParaRPr b="1">
                        <a:solidFill>
                          <a:srgbClr val="666666"/>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solidFill>
                      <a:srgbClr val="EFEFEF"/>
                    </a:solidFill>
                  </a:tcPr>
                </a:tc>
                <a:tc gridSpan="2">
                  <a:txBody>
                    <a:bodyPr/>
                    <a:lstStyle/>
                    <a:p>
                      <a:pPr indent="0" lvl="0" marL="0" rtl="0" algn="ctr">
                        <a:lnSpc>
                          <a:spcPct val="115000"/>
                        </a:lnSpc>
                        <a:spcBef>
                          <a:spcPts val="0"/>
                        </a:spcBef>
                        <a:spcAft>
                          <a:spcPts val="0"/>
                        </a:spcAft>
                        <a:buNone/>
                      </a:pPr>
                      <a:r>
                        <a:rPr b="1" lang="en">
                          <a:solidFill>
                            <a:schemeClr val="lt1"/>
                          </a:solidFill>
                          <a:latin typeface="BIZ UDPGothic"/>
                          <a:ea typeface="BIZ UDPGothic"/>
                          <a:cs typeface="BIZ UDPGothic"/>
                          <a:sym typeface="BIZ UDPGothic"/>
                        </a:rPr>
                        <a:t>プレミアム校舎</a:t>
                      </a:r>
                      <a:endParaRPr b="1">
                        <a:solidFill>
                          <a:schemeClr val="lt1"/>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solidFill>
                      <a:srgbClr val="434343"/>
                    </a:solidFill>
                  </a:tcPr>
                </a:tc>
                <a:tc hMerge="1"/>
                <a:tc gridSpan="2">
                  <a:txBody>
                    <a:bodyPr/>
                    <a:lstStyle/>
                    <a:p>
                      <a:pPr indent="0" lvl="0" marL="0" rtl="0" algn="ctr">
                        <a:lnSpc>
                          <a:spcPct val="115000"/>
                        </a:lnSpc>
                        <a:spcBef>
                          <a:spcPts val="0"/>
                        </a:spcBef>
                        <a:spcAft>
                          <a:spcPts val="0"/>
                        </a:spcAft>
                        <a:buNone/>
                      </a:pPr>
                      <a:r>
                        <a:rPr b="1" lang="en">
                          <a:solidFill>
                            <a:schemeClr val="lt1"/>
                          </a:solidFill>
                          <a:latin typeface="BIZ UDPGothic"/>
                          <a:ea typeface="BIZ UDPGothic"/>
                          <a:cs typeface="BIZ UDPGothic"/>
                          <a:sym typeface="BIZ UDPGothic"/>
                        </a:rPr>
                        <a:t>メイン校舎</a:t>
                      </a:r>
                      <a:endParaRPr b="1">
                        <a:solidFill>
                          <a:schemeClr val="lt1"/>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solidFill>
                      <a:srgbClr val="A61C00"/>
                    </a:solidFill>
                  </a:tcPr>
                </a:tc>
                <a:tc hMerge="1"/>
              </a:tr>
              <a:tr h="381000">
                <a:tc>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学生定員</a:t>
                      </a:r>
                      <a:endParaRPr b="1">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gridSpan="2">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200名</a:t>
                      </a:r>
                      <a:endParaRPr b="1">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130名</a:t>
                      </a:r>
                      <a:endParaRPr b="1">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81000">
                <a:tc>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コンセプト</a:t>
                      </a:r>
                      <a:endParaRPr b="1">
                        <a:solidFill>
                          <a:srgbClr val="666666"/>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gridSpan="2">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英語で楽しむ</a:t>
                      </a:r>
                      <a:endParaRPr b="1">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666666"/>
                          </a:solidFill>
                          <a:latin typeface="BIZ UDPGothic"/>
                          <a:ea typeface="BIZ UDPGothic"/>
                          <a:cs typeface="BIZ UDPGothic"/>
                          <a:sym typeface="BIZ UDPGothic"/>
                        </a:rPr>
                        <a:t>Enjoy with English</a:t>
                      </a:r>
                      <a:endParaRPr b="1" sz="11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結果を出す</a:t>
                      </a:r>
                      <a:endParaRPr b="1">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666666"/>
                          </a:solidFill>
                          <a:latin typeface="BIZ UDPGothic"/>
                          <a:ea typeface="BIZ UDPGothic"/>
                          <a:cs typeface="BIZ UDPGothic"/>
                          <a:sym typeface="BIZ UDPGothic"/>
                        </a:rPr>
                        <a:t>Commit to result</a:t>
                      </a:r>
                      <a:endParaRPr b="1" sz="11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81000">
                <a:tc>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目指すゴール</a:t>
                      </a:r>
                      <a:endParaRPr b="1">
                        <a:solidFill>
                          <a:srgbClr val="666666"/>
                        </a:solidFill>
                        <a:latin typeface="BIZ UDPGothic"/>
                        <a:ea typeface="BIZ UDPGothic"/>
                        <a:cs typeface="BIZ UDPGothic"/>
                        <a:sym typeface="BIZ UDPGothic"/>
                      </a:endParaRPr>
                    </a:p>
                  </a:txBody>
                  <a:tcPr marT="91425" marB="91425" marR="91425" marL="91425" anchor="ctr">
                    <a:lnT cap="flat" cmpd="sng" w="9525">
                      <a:solidFill>
                        <a:srgbClr val="9E9E9E"/>
                      </a:solidFill>
                      <a:prstDash val="solid"/>
                      <a:round/>
                      <a:headEnd len="sm" w="sm" type="none"/>
                      <a:tailEnd len="sm" w="sm" type="none"/>
                    </a:lnT>
                    <a:solidFill>
                      <a:srgbClr val="EFEFEF"/>
                    </a:solidFill>
                  </a:tcPr>
                </a:tc>
                <a:tc gridSpan="2">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スピーキング</a:t>
                      </a:r>
                      <a:r>
                        <a:rPr b="1" lang="en">
                          <a:solidFill>
                            <a:srgbClr val="666666"/>
                          </a:solidFill>
                          <a:latin typeface="BIZ UDPGothic"/>
                          <a:ea typeface="BIZ UDPGothic"/>
                          <a:cs typeface="BIZ UDPGothic"/>
                          <a:sym typeface="BIZ UDPGothic"/>
                        </a:rPr>
                        <a:t>を伸ばす</a:t>
                      </a:r>
                      <a:endParaRPr b="1">
                        <a:solidFill>
                          <a:srgbClr val="666666"/>
                        </a:solidFill>
                        <a:latin typeface="BIZ UDPGothic"/>
                        <a:ea typeface="BIZ UDPGothic"/>
                        <a:cs typeface="BIZ UDPGothic"/>
                        <a:sym typeface="BIZ UDPGothic"/>
                      </a:endParaRPr>
                    </a:p>
                  </a:txBody>
                  <a:tcPr marT="91425" marB="91425" marR="91425" marL="91425" anchor="ctr">
                    <a:lnT cap="flat" cmpd="sng" w="9525">
                      <a:solidFill>
                        <a:srgbClr val="9E9E9E"/>
                      </a:solidFill>
                      <a:prstDash val="solid"/>
                      <a:round/>
                      <a:headEnd len="sm" w="sm" type="none"/>
                      <a:tailEnd len="sm" w="sm" type="none"/>
                    </a:lnT>
                  </a:tcPr>
                </a:tc>
                <a:tc hMerge="1"/>
                <a:tc gridSpan="2">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IELTSスコアアップ</a:t>
                      </a:r>
                      <a:endParaRPr b="1">
                        <a:solidFill>
                          <a:srgbClr val="666666"/>
                        </a:solidFill>
                        <a:latin typeface="BIZ UDPGothic"/>
                        <a:ea typeface="BIZ UDPGothic"/>
                        <a:cs typeface="BIZ UDPGothic"/>
                        <a:sym typeface="BIZ UDPGothic"/>
                      </a:endParaRPr>
                    </a:p>
                  </a:txBody>
                  <a:tcPr marT="91425" marB="91425" marR="91425" marL="91425" anchor="ctr">
                    <a:lnT cap="flat" cmpd="sng" w="9525">
                      <a:solidFill>
                        <a:srgbClr val="9E9E9E"/>
                      </a:solidFill>
                      <a:prstDash val="solid"/>
                      <a:round/>
                      <a:headEnd len="sm" w="sm" type="none"/>
                      <a:tailEnd len="sm" w="sm" type="none"/>
                    </a:lnT>
                  </a:tcPr>
                </a:tc>
                <a:tc hMerge="1"/>
              </a:tr>
              <a:tr h="381000">
                <a:tc>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生活環境</a:t>
                      </a:r>
                      <a:endParaRPr b="1">
                        <a:solidFill>
                          <a:srgbClr val="666666"/>
                        </a:solidFill>
                        <a:latin typeface="BIZ UDPGothic"/>
                        <a:ea typeface="BIZ UDPGothic"/>
                        <a:cs typeface="BIZ UDPGothic"/>
                        <a:sym typeface="BIZ UDPGothic"/>
                      </a:endParaRPr>
                    </a:p>
                  </a:txBody>
                  <a:tcPr marT="91425" marB="91425" marR="91425" marL="91425" anchor="ctr">
                    <a:solidFill>
                      <a:srgbClr val="EFEFEF"/>
                    </a:solidFill>
                  </a:tcPr>
                </a:tc>
                <a:tc gridSpan="2">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避暑地のリゾートのような</a:t>
                      </a:r>
                      <a:endParaRPr b="1">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快適な環境で真剣に学べる</a:t>
                      </a:r>
                      <a:endParaRPr b="1">
                        <a:solidFill>
                          <a:srgbClr val="666666"/>
                        </a:solidFill>
                        <a:latin typeface="BIZ UDPGothic"/>
                        <a:ea typeface="BIZ UDPGothic"/>
                        <a:cs typeface="BIZ UDPGothic"/>
                        <a:sym typeface="BIZ UDPGothic"/>
                      </a:endParaRPr>
                    </a:p>
                  </a:txBody>
                  <a:tcPr marT="91425" marB="91425" marR="91425" marL="91425" anchor="ctr"/>
                </a:tc>
                <a:tc hMerge="1"/>
                <a:tc gridSpan="2">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スパルタの厳しい学習環境で</a:t>
                      </a:r>
                      <a:endParaRPr b="1">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自分を追い込む</a:t>
                      </a:r>
                      <a:endParaRPr b="1">
                        <a:solidFill>
                          <a:srgbClr val="666666"/>
                        </a:solidFill>
                        <a:latin typeface="BIZ UDPGothic"/>
                        <a:ea typeface="BIZ UDPGothic"/>
                        <a:cs typeface="BIZ UDPGothic"/>
                        <a:sym typeface="BIZ UDPGothic"/>
                      </a:endParaRPr>
                    </a:p>
                  </a:txBody>
                  <a:tcPr marT="91425" marB="91425" marR="91425" marL="91425" anchor="ctr"/>
                </a:tc>
                <a:tc hMerge="1"/>
              </a:tr>
              <a:tr h="381000">
                <a:tc>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部屋タイプ</a:t>
                      </a:r>
                      <a:endParaRPr b="1">
                        <a:solidFill>
                          <a:srgbClr val="666666"/>
                        </a:solidFill>
                        <a:latin typeface="BIZ UDPGothic"/>
                        <a:ea typeface="BIZ UDPGothic"/>
                        <a:cs typeface="BIZ UDPGothic"/>
                        <a:sym typeface="BIZ UDPGothic"/>
                      </a:endParaRPr>
                    </a:p>
                  </a:txBody>
                  <a:tcPr marT="91425" marB="91425" marR="91425" marL="91425" anchor="ctr">
                    <a:solidFill>
                      <a:srgbClr val="EFEFEF"/>
                    </a:solidFill>
                  </a:tcPr>
                </a:tc>
                <a:tc gridSpan="2">
                  <a:txBody>
                    <a:bodyPr/>
                    <a:lstStyle/>
                    <a:p>
                      <a:pPr indent="0" lvl="0" marL="0" rtl="0" algn="ctr">
                        <a:lnSpc>
                          <a:spcPct val="150000"/>
                        </a:lnSpc>
                        <a:spcBef>
                          <a:spcPts val="0"/>
                        </a:spcBef>
                        <a:spcAft>
                          <a:spcPts val="0"/>
                        </a:spcAft>
                        <a:buNone/>
                      </a:pPr>
                      <a:r>
                        <a:rPr b="1" lang="en">
                          <a:solidFill>
                            <a:srgbClr val="666666"/>
                          </a:solidFill>
                          <a:latin typeface="BIZ UDPGothic"/>
                          <a:ea typeface="BIZ UDPGothic"/>
                          <a:cs typeface="BIZ UDPGothic"/>
                          <a:sym typeface="BIZ UDPGothic"/>
                        </a:rPr>
                        <a:t>1人部屋,2人部屋、4人部屋</a:t>
                      </a:r>
                      <a:endParaRPr b="1">
                        <a:solidFill>
                          <a:srgbClr val="666666"/>
                        </a:solidFill>
                        <a:latin typeface="BIZ UDPGothic"/>
                        <a:ea typeface="BIZ UDPGothic"/>
                        <a:cs typeface="BIZ UDPGothic"/>
                        <a:sym typeface="BIZ UDPGothic"/>
                      </a:endParaRPr>
                    </a:p>
                    <a:p>
                      <a:pPr indent="0" lvl="0" marL="0" rtl="0" algn="ctr">
                        <a:lnSpc>
                          <a:spcPct val="150000"/>
                        </a:lnSpc>
                        <a:spcBef>
                          <a:spcPts val="0"/>
                        </a:spcBef>
                        <a:spcAft>
                          <a:spcPts val="0"/>
                        </a:spcAft>
                        <a:buNone/>
                      </a:pPr>
                      <a:r>
                        <a:rPr b="1" lang="en" sz="1300">
                          <a:solidFill>
                            <a:srgbClr val="666666"/>
                          </a:solidFill>
                          <a:latin typeface="BIZ UDPGothic"/>
                          <a:ea typeface="BIZ UDPGothic"/>
                          <a:cs typeface="BIZ UDPGothic"/>
                          <a:sym typeface="BIZ UDPGothic"/>
                        </a:rPr>
                        <a:t>バギオトップクラスの施設</a:t>
                      </a:r>
                      <a:endParaRPr b="1" sz="1300">
                        <a:solidFill>
                          <a:srgbClr val="666666"/>
                        </a:solidFill>
                        <a:latin typeface="BIZ UDPGothic"/>
                        <a:ea typeface="BIZ UDPGothic"/>
                        <a:cs typeface="BIZ UDPGothic"/>
                        <a:sym typeface="BIZ UDPGothic"/>
                      </a:endParaRPr>
                    </a:p>
                  </a:txBody>
                  <a:tcPr marT="91425" marB="91425" marR="91425" marL="91425" anchor="ctr"/>
                </a:tc>
                <a:tc hMerge="1"/>
                <a:tc gridSpan="2">
                  <a:txBody>
                    <a:bodyPr/>
                    <a:lstStyle/>
                    <a:p>
                      <a:pPr indent="0" lvl="0" marL="0" rtl="0" algn="ctr">
                        <a:lnSpc>
                          <a:spcPct val="150000"/>
                        </a:lnSpc>
                        <a:spcBef>
                          <a:spcPts val="0"/>
                        </a:spcBef>
                        <a:spcAft>
                          <a:spcPts val="0"/>
                        </a:spcAft>
                        <a:buNone/>
                      </a:pPr>
                      <a:r>
                        <a:rPr b="1" lang="en">
                          <a:solidFill>
                            <a:srgbClr val="666666"/>
                          </a:solidFill>
                          <a:latin typeface="BIZ UDPGothic"/>
                          <a:ea typeface="BIZ UDPGothic"/>
                          <a:cs typeface="BIZ UDPGothic"/>
                          <a:sym typeface="BIZ UDPGothic"/>
                        </a:rPr>
                        <a:t>1人部屋,2人部屋、4人部屋</a:t>
                      </a:r>
                      <a:endParaRPr b="1">
                        <a:solidFill>
                          <a:srgbClr val="666666"/>
                        </a:solidFill>
                        <a:latin typeface="BIZ UDPGothic"/>
                        <a:ea typeface="BIZ UDPGothic"/>
                        <a:cs typeface="BIZ UDPGothic"/>
                        <a:sym typeface="BIZ UDPGothic"/>
                      </a:endParaRPr>
                    </a:p>
                    <a:p>
                      <a:pPr indent="0" lvl="0" marL="0" rtl="0" algn="ctr">
                        <a:lnSpc>
                          <a:spcPct val="150000"/>
                        </a:lnSpc>
                        <a:spcBef>
                          <a:spcPts val="0"/>
                        </a:spcBef>
                        <a:spcAft>
                          <a:spcPts val="0"/>
                        </a:spcAft>
                        <a:buNone/>
                      </a:pPr>
                      <a:r>
                        <a:rPr b="1" lang="en" sz="1300">
                          <a:solidFill>
                            <a:srgbClr val="666666"/>
                          </a:solidFill>
                          <a:latin typeface="BIZ UDPGothic"/>
                          <a:ea typeface="BIZ UDPGothic"/>
                          <a:cs typeface="BIZ UDPGothic"/>
                          <a:sym typeface="BIZ UDPGothic"/>
                        </a:rPr>
                        <a:t>校内にスーパーもあり便利</a:t>
                      </a:r>
                      <a:endParaRPr b="1">
                        <a:solidFill>
                          <a:srgbClr val="666666"/>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tcPr>
                </a:tc>
                <a:tc hMerge="1"/>
              </a:tr>
              <a:tr h="381000">
                <a:tc rowSpan="4">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年齢比率</a:t>
                      </a:r>
                      <a:endParaRPr b="1">
                        <a:solidFill>
                          <a:srgbClr val="666666"/>
                        </a:solidFill>
                        <a:latin typeface="BIZ UDPGothic"/>
                        <a:ea typeface="BIZ UDPGothic"/>
                        <a:cs typeface="BIZ UDPGothic"/>
                        <a:sym typeface="BIZ UDPGothic"/>
                      </a:endParaRPr>
                    </a:p>
                  </a:txBody>
                  <a:tcPr marT="91425" marB="91425" marR="91425" marL="91425" anchor="ctr">
                    <a:solidFill>
                      <a:srgbClr val="EFEFEF"/>
                    </a:solidFill>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20代前半</a:t>
                      </a:r>
                      <a:endParaRPr b="1" sz="1200">
                        <a:solidFill>
                          <a:srgbClr val="666666"/>
                        </a:solidFill>
                        <a:latin typeface="BIZ UDPGothic"/>
                        <a:ea typeface="BIZ UDPGothic"/>
                        <a:cs typeface="BIZ UDPGothic"/>
                        <a:sym typeface="BIZ UDPGothic"/>
                      </a:endParaRPr>
                    </a:p>
                  </a:txBody>
                  <a:tcPr marT="91425" marB="91425" marR="91425" marL="91425" anchor="ctr">
                    <a:solidFill>
                      <a:srgbClr val="F3F3F3"/>
                    </a:solidFill>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30%</a:t>
                      </a:r>
                      <a:endParaRPr b="1" sz="1200">
                        <a:solidFill>
                          <a:srgbClr val="666666"/>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20代前半</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4</a:t>
                      </a:r>
                      <a:r>
                        <a:rPr b="1" lang="en" sz="1200">
                          <a:solidFill>
                            <a:srgbClr val="666666"/>
                          </a:solidFill>
                          <a:latin typeface="BIZ UDPGothic"/>
                          <a:ea typeface="BIZ UDPGothic"/>
                          <a:cs typeface="BIZ UDPGothic"/>
                          <a:sym typeface="BIZ UDPGothic"/>
                        </a:rPr>
                        <a:t>0%</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vMerge="1"/>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20代後半</a:t>
                      </a:r>
                      <a:endParaRPr b="1" sz="1200">
                        <a:solidFill>
                          <a:srgbClr val="666666"/>
                        </a:solidFill>
                        <a:latin typeface="BIZ UDPGothic"/>
                        <a:ea typeface="BIZ UDPGothic"/>
                        <a:cs typeface="BIZ UDPGothic"/>
                        <a:sym typeface="BIZ UDPGothic"/>
                      </a:endParaRPr>
                    </a:p>
                  </a:txBody>
                  <a:tcPr marT="91425" marB="91425" marR="91425" marL="91425" anchor="ctr">
                    <a:solidFill>
                      <a:srgbClr val="F3F3F3"/>
                    </a:solidFill>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40%</a:t>
                      </a:r>
                      <a:endParaRPr b="1" sz="1200">
                        <a:solidFill>
                          <a:srgbClr val="666666"/>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20代後半</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40%</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vMerge="1"/>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30代 </a:t>
                      </a:r>
                      <a:endParaRPr b="1" sz="1200">
                        <a:solidFill>
                          <a:srgbClr val="666666"/>
                        </a:solidFill>
                        <a:latin typeface="BIZ UDPGothic"/>
                        <a:ea typeface="BIZ UDPGothic"/>
                        <a:cs typeface="BIZ UDPGothic"/>
                        <a:sym typeface="BIZ UDPGothic"/>
                      </a:endParaRPr>
                    </a:p>
                  </a:txBody>
                  <a:tcPr marT="91425" marB="91425" marR="91425" marL="91425" anchor="ctr">
                    <a:solidFill>
                      <a:srgbClr val="F3F3F3"/>
                    </a:solidFill>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20%</a:t>
                      </a:r>
                      <a:endParaRPr b="1" sz="1200">
                        <a:solidFill>
                          <a:srgbClr val="666666"/>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30代 </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17</a:t>
                      </a:r>
                      <a:r>
                        <a:rPr b="1" lang="en" sz="1200">
                          <a:solidFill>
                            <a:srgbClr val="666666"/>
                          </a:solidFill>
                          <a:latin typeface="BIZ UDPGothic"/>
                          <a:ea typeface="BIZ UDPGothic"/>
                          <a:cs typeface="BIZ UDPGothic"/>
                          <a:sym typeface="BIZ UDPGothic"/>
                        </a:rPr>
                        <a:t>%</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00000">
                <a:tc vMerge="1"/>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40代以上</a:t>
                      </a:r>
                      <a:endParaRPr b="1" sz="1200">
                        <a:solidFill>
                          <a:srgbClr val="666666"/>
                        </a:solidFill>
                        <a:latin typeface="BIZ UDPGothic"/>
                        <a:ea typeface="BIZ UDPGothic"/>
                        <a:cs typeface="BIZ UDPGothic"/>
                        <a:sym typeface="BIZ UDPGothic"/>
                      </a:endParaRPr>
                    </a:p>
                  </a:txBody>
                  <a:tcPr marT="91425" marB="91425" marR="91425" marL="91425" anchor="ctr">
                    <a:solidFill>
                      <a:srgbClr val="F3F3F3"/>
                    </a:solidFill>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10%</a:t>
                      </a:r>
                      <a:endParaRPr b="1" sz="1200">
                        <a:solidFill>
                          <a:srgbClr val="666666"/>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40代以上</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3</a:t>
                      </a:r>
                      <a:r>
                        <a:rPr b="1" lang="en" sz="1200">
                          <a:solidFill>
                            <a:srgbClr val="666666"/>
                          </a:solidFill>
                          <a:latin typeface="BIZ UDPGothic"/>
                          <a:ea typeface="BIZ UDPGothic"/>
                          <a:cs typeface="BIZ UDPGothic"/>
                          <a:sym typeface="BIZ UDPGothic"/>
                        </a:rPr>
                        <a:t>%</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日本人比率</a:t>
                      </a:r>
                      <a:endParaRPr b="1">
                        <a:solidFill>
                          <a:srgbClr val="666666"/>
                        </a:solidFill>
                        <a:latin typeface="BIZ UDPGothic"/>
                        <a:ea typeface="BIZ UDPGothic"/>
                        <a:cs typeface="BIZ UDPGothic"/>
                        <a:sym typeface="BIZ UDPGothic"/>
                      </a:endParaRPr>
                    </a:p>
                  </a:txBody>
                  <a:tcPr marT="91425" marB="91425" marR="91425" marL="91425" anchor="ctr">
                    <a:solidFill>
                      <a:srgbClr val="EFEFEF"/>
                    </a:solidFill>
                  </a:tcPr>
                </a:tc>
                <a:tc gridSpan="2">
                  <a:txBody>
                    <a:bodyPr/>
                    <a:lstStyle/>
                    <a:p>
                      <a:pPr indent="0" lvl="0" marL="0" rtl="0" algn="ctr">
                        <a:lnSpc>
                          <a:spcPct val="115000"/>
                        </a:lnSpc>
                        <a:spcBef>
                          <a:spcPts val="0"/>
                        </a:spcBef>
                        <a:spcAft>
                          <a:spcPts val="0"/>
                        </a:spcAft>
                        <a:buNone/>
                      </a:pPr>
                      <a:r>
                        <a:rPr b="1" lang="en" sz="1300">
                          <a:solidFill>
                            <a:srgbClr val="666666"/>
                          </a:solidFill>
                          <a:latin typeface="BIZ UDPGothic"/>
                          <a:ea typeface="BIZ UDPGothic"/>
                          <a:cs typeface="BIZ UDPGothic"/>
                          <a:sym typeface="BIZ UDPGothic"/>
                        </a:rPr>
                        <a:t>常に60〜70名（約35%）</a:t>
                      </a:r>
                      <a:endParaRPr b="1" sz="1300">
                        <a:solidFill>
                          <a:srgbClr val="666666"/>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Clr>
                          <a:schemeClr val="dk1"/>
                        </a:buClr>
                        <a:buSzPts val="1100"/>
                        <a:buFont typeface="Arial"/>
                        <a:buNone/>
                      </a:pPr>
                      <a:r>
                        <a:rPr b="1" lang="en" sz="1300">
                          <a:solidFill>
                            <a:srgbClr val="666666"/>
                          </a:solidFill>
                          <a:latin typeface="BIZ UDPGothic"/>
                          <a:ea typeface="BIZ UDPGothic"/>
                          <a:cs typeface="BIZ UDPGothic"/>
                          <a:sym typeface="BIZ UDPGothic"/>
                        </a:rPr>
                        <a:t>常に40〜50名（約40%）</a:t>
                      </a:r>
                      <a:endParaRPr b="1" sz="1200">
                        <a:solidFill>
                          <a:srgbClr val="666666"/>
                        </a:solidFill>
                        <a:latin typeface="BIZ UDPGothic"/>
                        <a:ea typeface="BIZ UDPGothic"/>
                        <a:cs typeface="BIZ UDPGothic"/>
                        <a:sym typeface="BIZ UDPGothic"/>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81000">
                <a:tc>
                  <a:txBody>
                    <a:bodyPr/>
                    <a:lstStyle/>
                    <a:p>
                      <a:pPr indent="0" lvl="0" marL="0" rtl="0" algn="ctr">
                        <a:lnSpc>
                          <a:spcPct val="115000"/>
                        </a:lnSpc>
                        <a:spcBef>
                          <a:spcPts val="0"/>
                        </a:spcBef>
                        <a:spcAft>
                          <a:spcPts val="0"/>
                        </a:spcAft>
                        <a:buNone/>
                      </a:pPr>
                      <a:r>
                        <a:rPr b="1" lang="en">
                          <a:solidFill>
                            <a:srgbClr val="666666"/>
                          </a:solidFill>
                          <a:latin typeface="BIZ UDPGothic"/>
                          <a:ea typeface="BIZ UDPGothic"/>
                          <a:cs typeface="BIZ UDPGothic"/>
                          <a:sym typeface="BIZ UDPGothic"/>
                        </a:rPr>
                        <a:t>その他 国籍</a:t>
                      </a:r>
                      <a:endParaRPr b="1">
                        <a:solidFill>
                          <a:srgbClr val="666666"/>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solidFill>
                      <a:srgbClr val="EFEFEF"/>
                    </a:solidFill>
                  </a:tcPr>
                </a:tc>
                <a:tc gridSpan="2">
                  <a:txBody>
                    <a:bodyPr/>
                    <a:lstStyle/>
                    <a:p>
                      <a:pPr indent="0" lvl="0" marL="0" rtl="0" algn="ctr">
                        <a:lnSpc>
                          <a:spcPct val="115000"/>
                        </a:lnSpc>
                        <a:spcBef>
                          <a:spcPts val="0"/>
                        </a:spcBef>
                        <a:spcAft>
                          <a:spcPts val="0"/>
                        </a:spcAft>
                        <a:buNone/>
                      </a:pPr>
                      <a:r>
                        <a:rPr b="1" lang="en" sz="1300">
                          <a:solidFill>
                            <a:srgbClr val="666666"/>
                          </a:solidFill>
                          <a:latin typeface="BIZ UDPGothic"/>
                          <a:ea typeface="BIZ UDPGothic"/>
                          <a:cs typeface="BIZ UDPGothic"/>
                          <a:sym typeface="BIZ UDPGothic"/>
                        </a:rPr>
                        <a:t>韓国25%、台湾20%、</a:t>
                      </a:r>
                      <a:endParaRPr b="1" sz="13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00">
                          <a:solidFill>
                            <a:srgbClr val="666666"/>
                          </a:solidFill>
                          <a:latin typeface="BIZ UDPGothic"/>
                          <a:ea typeface="BIZ UDPGothic"/>
                          <a:cs typeface="BIZ UDPGothic"/>
                          <a:sym typeface="BIZ UDPGothic"/>
                        </a:rPr>
                        <a:t>サウジアラビア10%、ベトナム5%</a:t>
                      </a:r>
                      <a:endParaRPr b="1" sz="13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00">
                          <a:solidFill>
                            <a:srgbClr val="666666"/>
                          </a:solidFill>
                          <a:latin typeface="BIZ UDPGothic"/>
                          <a:ea typeface="BIZ UDPGothic"/>
                          <a:cs typeface="BIZ UDPGothic"/>
                          <a:sym typeface="BIZ UDPGothic"/>
                        </a:rPr>
                        <a:t>その他タイ、モンゴルなど</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Clr>
                          <a:schemeClr val="dk1"/>
                        </a:buClr>
                        <a:buSzPts val="1100"/>
                        <a:buFont typeface="Arial"/>
                        <a:buNone/>
                      </a:pPr>
                      <a:r>
                        <a:rPr b="1" lang="en" sz="1300">
                          <a:solidFill>
                            <a:srgbClr val="666666"/>
                          </a:solidFill>
                          <a:latin typeface="BIZ UDPGothic"/>
                          <a:ea typeface="BIZ UDPGothic"/>
                          <a:cs typeface="BIZ UDPGothic"/>
                          <a:sym typeface="BIZ UDPGothic"/>
                        </a:rPr>
                        <a:t>韓国25%、台湾20%、</a:t>
                      </a:r>
                      <a:endParaRPr b="1" sz="13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00">
                          <a:solidFill>
                            <a:srgbClr val="666666"/>
                          </a:solidFill>
                          <a:latin typeface="BIZ UDPGothic"/>
                          <a:ea typeface="BIZ UDPGothic"/>
                          <a:cs typeface="BIZ UDPGothic"/>
                          <a:sym typeface="BIZ UDPGothic"/>
                        </a:rPr>
                        <a:t>サウジアラビア5%、ベトナム5%</a:t>
                      </a:r>
                      <a:endParaRPr b="1" sz="13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Clr>
                          <a:schemeClr val="dk1"/>
                        </a:buClr>
                        <a:buSzPts val="1100"/>
                        <a:buFont typeface="Arial"/>
                        <a:buNone/>
                      </a:pPr>
                      <a:r>
                        <a:rPr b="1" lang="en" sz="1300">
                          <a:solidFill>
                            <a:srgbClr val="666666"/>
                          </a:solidFill>
                          <a:latin typeface="BIZ UDPGothic"/>
                          <a:ea typeface="BIZ UDPGothic"/>
                          <a:cs typeface="BIZ UDPGothic"/>
                          <a:sym typeface="BIZ UDPGothic"/>
                        </a:rPr>
                        <a:t>その他タイ、モンゴルなど</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tcPr>
                </a:tc>
                <a:tc hMerge="1"/>
              </a:tr>
            </a:tbl>
          </a:graphicData>
        </a:graphic>
      </p:graphicFrame>
      <p:sp>
        <p:nvSpPr>
          <p:cNvPr id="69" name="Google Shape;69;p14"/>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32"/>
          <p:cNvPicPr preferRelativeResize="0"/>
          <p:nvPr/>
        </p:nvPicPr>
        <p:blipFill rotWithShape="1">
          <a:blip r:embed="rId3">
            <a:alphaModFix/>
          </a:blip>
          <a:srcRect b="4280" l="0" r="0" t="3672"/>
          <a:stretch/>
        </p:blipFill>
        <p:spPr>
          <a:xfrm>
            <a:off x="574825" y="1211200"/>
            <a:ext cx="6488325" cy="3980726"/>
          </a:xfrm>
          <a:prstGeom prst="rect">
            <a:avLst/>
          </a:prstGeom>
          <a:noFill/>
          <a:ln>
            <a:noFill/>
          </a:ln>
        </p:spPr>
      </p:pic>
      <p:sp>
        <p:nvSpPr>
          <p:cNvPr id="328" name="Google Shape;328;p32"/>
          <p:cNvSpPr txBox="1"/>
          <p:nvPr>
            <p:ph type="title"/>
          </p:nvPr>
        </p:nvSpPr>
        <p:spPr>
          <a:xfrm>
            <a:off x="1930216" y="329027"/>
            <a:ext cx="3699600" cy="526200"/>
          </a:xfrm>
          <a:prstGeom prst="rect">
            <a:avLst/>
          </a:prstGeom>
        </p:spPr>
        <p:txBody>
          <a:bodyPr anchorCtr="0" anchor="t" bIns="113750" lIns="113750" spcFirstLastPara="1" rIns="113750" wrap="square" tIns="113750">
            <a:normAutofit fontScale="90000"/>
          </a:bodyPr>
          <a:lstStyle/>
          <a:p>
            <a:pPr indent="0" lvl="0" marL="0" rtl="0" algn="ctr">
              <a:lnSpc>
                <a:spcPct val="115000"/>
              </a:lnSpc>
              <a:spcBef>
                <a:spcPts val="0"/>
              </a:spcBef>
              <a:spcAft>
                <a:spcPts val="0"/>
              </a:spcAft>
              <a:buNone/>
            </a:pPr>
            <a:r>
              <a:rPr b="1" lang="en" sz="1700">
                <a:solidFill>
                  <a:srgbClr val="666666"/>
                </a:solidFill>
                <a:latin typeface="BIZ UDPGothic"/>
                <a:ea typeface="BIZ UDPGothic"/>
                <a:cs typeface="BIZ UDPGothic"/>
                <a:sym typeface="BIZ UDPGothic"/>
              </a:rPr>
              <a:t>Main Single Room</a:t>
            </a:r>
            <a:endParaRPr b="1" sz="17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77">
                <a:solidFill>
                  <a:srgbClr val="666666"/>
                </a:solidFill>
                <a:latin typeface="BIZ UDPGothic"/>
                <a:ea typeface="BIZ UDPGothic"/>
                <a:cs typeface="BIZ UDPGothic"/>
                <a:sym typeface="BIZ UDPGothic"/>
              </a:rPr>
              <a:t>- メイン校舎 1人部屋 </a:t>
            </a:r>
            <a:r>
              <a:rPr b="1" lang="en" sz="1477">
                <a:solidFill>
                  <a:srgbClr val="666666"/>
                </a:solidFill>
                <a:latin typeface="BIZ UDPGothic"/>
                <a:ea typeface="BIZ UDPGothic"/>
                <a:cs typeface="BIZ UDPGothic"/>
                <a:sym typeface="BIZ UDPGothic"/>
              </a:rPr>
              <a:t>-</a:t>
            </a:r>
            <a:endParaRPr b="1" sz="1477">
              <a:solidFill>
                <a:srgbClr val="666666"/>
              </a:solidFill>
              <a:latin typeface="BIZ UDPGothic"/>
              <a:ea typeface="BIZ UDPGothic"/>
              <a:cs typeface="BIZ UDPGothic"/>
              <a:sym typeface="BIZ UDPGothic"/>
            </a:endParaRPr>
          </a:p>
        </p:txBody>
      </p:sp>
      <p:pic>
        <p:nvPicPr>
          <p:cNvPr id="329" name="Google Shape;329;p32"/>
          <p:cNvPicPr preferRelativeResize="0"/>
          <p:nvPr/>
        </p:nvPicPr>
        <p:blipFill>
          <a:blip r:embed="rId4">
            <a:alphaModFix/>
          </a:blip>
          <a:stretch>
            <a:fillRect/>
          </a:stretch>
        </p:blipFill>
        <p:spPr>
          <a:xfrm>
            <a:off x="5953989" y="1507648"/>
            <a:ext cx="748892" cy="410999"/>
          </a:xfrm>
          <a:prstGeom prst="rect">
            <a:avLst/>
          </a:prstGeom>
          <a:noFill/>
          <a:ln>
            <a:noFill/>
          </a:ln>
        </p:spPr>
      </p:pic>
      <p:pic>
        <p:nvPicPr>
          <p:cNvPr id="330" name="Google Shape;330;p32"/>
          <p:cNvPicPr preferRelativeResize="0"/>
          <p:nvPr/>
        </p:nvPicPr>
        <p:blipFill>
          <a:blip r:embed="rId5">
            <a:alphaModFix/>
          </a:blip>
          <a:stretch>
            <a:fillRect/>
          </a:stretch>
        </p:blipFill>
        <p:spPr>
          <a:xfrm>
            <a:off x="574825" y="5346000"/>
            <a:ext cx="3308125" cy="4410824"/>
          </a:xfrm>
          <a:prstGeom prst="rect">
            <a:avLst/>
          </a:prstGeom>
          <a:noFill/>
          <a:ln>
            <a:noFill/>
          </a:ln>
        </p:spPr>
      </p:pic>
      <p:pic>
        <p:nvPicPr>
          <p:cNvPr id="331" name="Google Shape;331;p32"/>
          <p:cNvPicPr preferRelativeResize="0"/>
          <p:nvPr/>
        </p:nvPicPr>
        <p:blipFill>
          <a:blip r:embed="rId6">
            <a:alphaModFix/>
          </a:blip>
          <a:stretch>
            <a:fillRect/>
          </a:stretch>
        </p:blipFill>
        <p:spPr>
          <a:xfrm>
            <a:off x="4035350" y="7485975"/>
            <a:ext cx="3027799" cy="2270861"/>
          </a:xfrm>
          <a:prstGeom prst="rect">
            <a:avLst/>
          </a:prstGeom>
          <a:noFill/>
          <a:ln>
            <a:noFill/>
          </a:ln>
        </p:spPr>
      </p:pic>
      <p:sp>
        <p:nvSpPr>
          <p:cNvPr id="332" name="Google Shape;332;p32"/>
          <p:cNvSpPr/>
          <p:nvPr/>
        </p:nvSpPr>
        <p:spPr>
          <a:xfrm>
            <a:off x="4035350" y="5346000"/>
            <a:ext cx="3027900" cy="20532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 name="Google Shape;333;p32"/>
          <p:cNvSpPr txBox="1"/>
          <p:nvPr/>
        </p:nvSpPr>
        <p:spPr>
          <a:xfrm>
            <a:off x="4203075" y="5431863"/>
            <a:ext cx="2548200" cy="1877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666666"/>
                </a:solidFill>
              </a:rPr>
              <a:t>・ </a:t>
            </a:r>
            <a:r>
              <a:rPr lang="en" sz="1100">
                <a:solidFill>
                  <a:srgbClr val="666666"/>
                </a:solidFill>
              </a:rPr>
              <a:t>ダブル</a:t>
            </a:r>
            <a:r>
              <a:rPr lang="en" sz="1100">
                <a:solidFill>
                  <a:srgbClr val="666666"/>
                </a:solidFill>
              </a:rPr>
              <a:t>サイズベッド 1台</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冷蔵庫、ドライヤー、金庫1台完備</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Wi-Fi完備（平均35-40mbps）</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除湿機と扇風機は貸し出し可能</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a:t>
            </a:r>
            <a:r>
              <a:rPr lang="en" sz="1100">
                <a:solidFill>
                  <a:srgbClr val="666666"/>
                </a:solidFill>
              </a:rPr>
              <a:t>シャワートイレはユニット型</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ソファー、学習机、照明</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a:t>
            </a:r>
            <a:r>
              <a:rPr lang="en" sz="1100">
                <a:solidFill>
                  <a:srgbClr val="666666"/>
                </a:solidFill>
              </a:rPr>
              <a:t>収納スペースも多い</a:t>
            </a:r>
            <a:endParaRPr sz="1100">
              <a:solidFill>
                <a:srgbClr val="666666"/>
              </a:solidFill>
            </a:endParaRPr>
          </a:p>
        </p:txBody>
      </p:sp>
      <p:sp>
        <p:nvSpPr>
          <p:cNvPr id="334" name="Google Shape;334;p32"/>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3"/>
          <p:cNvSpPr txBox="1"/>
          <p:nvPr>
            <p:ph type="title"/>
          </p:nvPr>
        </p:nvSpPr>
        <p:spPr>
          <a:xfrm>
            <a:off x="1930216" y="329027"/>
            <a:ext cx="3699600" cy="526200"/>
          </a:xfrm>
          <a:prstGeom prst="rect">
            <a:avLst/>
          </a:prstGeom>
        </p:spPr>
        <p:txBody>
          <a:bodyPr anchorCtr="0" anchor="t" bIns="113750" lIns="113750" spcFirstLastPara="1" rIns="113750" wrap="square" tIns="113750">
            <a:normAutofit fontScale="90000"/>
          </a:bodyPr>
          <a:lstStyle/>
          <a:p>
            <a:pPr indent="0" lvl="0" marL="0" rtl="0" algn="ctr">
              <a:lnSpc>
                <a:spcPct val="115000"/>
              </a:lnSpc>
              <a:spcBef>
                <a:spcPts val="0"/>
              </a:spcBef>
              <a:spcAft>
                <a:spcPts val="0"/>
              </a:spcAft>
              <a:buNone/>
            </a:pPr>
            <a:r>
              <a:rPr b="1" lang="en" sz="1700">
                <a:solidFill>
                  <a:srgbClr val="666666"/>
                </a:solidFill>
                <a:latin typeface="BIZ UDPGothic"/>
                <a:ea typeface="BIZ UDPGothic"/>
                <a:cs typeface="BIZ UDPGothic"/>
                <a:sym typeface="BIZ UDPGothic"/>
              </a:rPr>
              <a:t>Main Double Room</a:t>
            </a:r>
            <a:endParaRPr b="1" sz="17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77">
                <a:solidFill>
                  <a:srgbClr val="666666"/>
                </a:solidFill>
                <a:latin typeface="BIZ UDPGothic"/>
                <a:ea typeface="BIZ UDPGothic"/>
                <a:cs typeface="BIZ UDPGothic"/>
                <a:sym typeface="BIZ UDPGothic"/>
              </a:rPr>
              <a:t>- メイン校舎 2人部屋 </a:t>
            </a:r>
            <a:r>
              <a:rPr b="1" lang="en" sz="1477">
                <a:solidFill>
                  <a:srgbClr val="666666"/>
                </a:solidFill>
                <a:latin typeface="BIZ UDPGothic"/>
                <a:ea typeface="BIZ UDPGothic"/>
                <a:cs typeface="BIZ UDPGothic"/>
                <a:sym typeface="BIZ UDPGothic"/>
              </a:rPr>
              <a:t>-</a:t>
            </a:r>
            <a:endParaRPr b="1" sz="1477">
              <a:solidFill>
                <a:srgbClr val="666666"/>
              </a:solidFill>
              <a:latin typeface="BIZ UDPGothic"/>
              <a:ea typeface="BIZ UDPGothic"/>
              <a:cs typeface="BIZ UDPGothic"/>
              <a:sym typeface="BIZ UDPGothic"/>
            </a:endParaRPr>
          </a:p>
        </p:txBody>
      </p:sp>
      <p:pic>
        <p:nvPicPr>
          <p:cNvPr id="340" name="Google Shape;340;p33"/>
          <p:cNvPicPr preferRelativeResize="0"/>
          <p:nvPr/>
        </p:nvPicPr>
        <p:blipFill rotWithShape="1">
          <a:blip r:embed="rId3">
            <a:alphaModFix/>
          </a:blip>
          <a:srcRect b="9690" l="0" r="0" t="0"/>
          <a:stretch/>
        </p:blipFill>
        <p:spPr>
          <a:xfrm>
            <a:off x="498625" y="1237375"/>
            <a:ext cx="6613248" cy="3980726"/>
          </a:xfrm>
          <a:prstGeom prst="rect">
            <a:avLst/>
          </a:prstGeom>
          <a:noFill/>
          <a:ln>
            <a:noFill/>
          </a:ln>
        </p:spPr>
      </p:pic>
      <p:pic>
        <p:nvPicPr>
          <p:cNvPr id="341" name="Google Shape;341;p33"/>
          <p:cNvPicPr preferRelativeResize="0"/>
          <p:nvPr/>
        </p:nvPicPr>
        <p:blipFill>
          <a:blip r:embed="rId4">
            <a:alphaModFix/>
          </a:blip>
          <a:stretch>
            <a:fillRect/>
          </a:stretch>
        </p:blipFill>
        <p:spPr>
          <a:xfrm>
            <a:off x="5877789" y="1507648"/>
            <a:ext cx="748892" cy="410999"/>
          </a:xfrm>
          <a:prstGeom prst="rect">
            <a:avLst/>
          </a:prstGeom>
          <a:noFill/>
          <a:ln>
            <a:noFill/>
          </a:ln>
        </p:spPr>
      </p:pic>
      <p:pic>
        <p:nvPicPr>
          <p:cNvPr id="342" name="Google Shape;342;p33"/>
          <p:cNvPicPr preferRelativeResize="0"/>
          <p:nvPr/>
        </p:nvPicPr>
        <p:blipFill>
          <a:blip r:embed="rId5">
            <a:alphaModFix/>
          </a:blip>
          <a:stretch>
            <a:fillRect/>
          </a:stretch>
        </p:blipFill>
        <p:spPr>
          <a:xfrm>
            <a:off x="3856200" y="5370500"/>
            <a:ext cx="3205175" cy="4273567"/>
          </a:xfrm>
          <a:prstGeom prst="rect">
            <a:avLst/>
          </a:prstGeom>
          <a:noFill/>
          <a:ln>
            <a:noFill/>
          </a:ln>
        </p:spPr>
      </p:pic>
      <p:pic>
        <p:nvPicPr>
          <p:cNvPr id="343" name="Google Shape;343;p33"/>
          <p:cNvPicPr preferRelativeResize="0"/>
          <p:nvPr/>
        </p:nvPicPr>
        <p:blipFill rotWithShape="1">
          <a:blip r:embed="rId6">
            <a:alphaModFix/>
          </a:blip>
          <a:srcRect b="14588" l="0" r="0" t="0"/>
          <a:stretch/>
        </p:blipFill>
        <p:spPr>
          <a:xfrm>
            <a:off x="498638" y="7590875"/>
            <a:ext cx="3205176" cy="2053202"/>
          </a:xfrm>
          <a:prstGeom prst="rect">
            <a:avLst/>
          </a:prstGeom>
          <a:noFill/>
          <a:ln>
            <a:noFill/>
          </a:ln>
        </p:spPr>
      </p:pic>
      <p:sp>
        <p:nvSpPr>
          <p:cNvPr id="344" name="Google Shape;344;p33"/>
          <p:cNvSpPr/>
          <p:nvPr/>
        </p:nvSpPr>
        <p:spPr>
          <a:xfrm>
            <a:off x="498800" y="5368950"/>
            <a:ext cx="3205200" cy="20532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5" name="Google Shape;345;p33"/>
          <p:cNvSpPr txBox="1"/>
          <p:nvPr/>
        </p:nvSpPr>
        <p:spPr>
          <a:xfrm>
            <a:off x="629103" y="5465638"/>
            <a:ext cx="3150900" cy="1877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666666"/>
                </a:solidFill>
              </a:rPr>
              <a:t>・</a:t>
            </a:r>
            <a:r>
              <a:rPr lang="en" sz="1100">
                <a:solidFill>
                  <a:srgbClr val="666666"/>
                </a:solidFill>
              </a:rPr>
              <a:t>シングル</a:t>
            </a:r>
            <a:r>
              <a:rPr lang="en" sz="1100">
                <a:solidFill>
                  <a:srgbClr val="666666"/>
                </a:solidFill>
              </a:rPr>
              <a:t>サイズベッド 2台</a:t>
            </a:r>
            <a:r>
              <a:rPr lang="en" sz="800">
                <a:solidFill>
                  <a:srgbClr val="666666"/>
                </a:solidFill>
              </a:rPr>
              <a:t>（</a:t>
            </a:r>
            <a:r>
              <a:rPr lang="en" sz="800">
                <a:solidFill>
                  <a:srgbClr val="666666"/>
                </a:solidFill>
              </a:rPr>
              <a:t>カップル利用可）</a:t>
            </a:r>
            <a:endParaRPr sz="800">
              <a:solidFill>
                <a:srgbClr val="666666"/>
              </a:solidFill>
            </a:endParaRPr>
          </a:p>
          <a:p>
            <a:pPr indent="0" lvl="0" marL="0" rtl="0" algn="l">
              <a:lnSpc>
                <a:spcPct val="150000"/>
              </a:lnSpc>
              <a:spcBef>
                <a:spcPts val="0"/>
              </a:spcBef>
              <a:spcAft>
                <a:spcPts val="0"/>
              </a:spcAft>
              <a:buNone/>
            </a:pPr>
            <a:r>
              <a:rPr lang="en" sz="1100">
                <a:solidFill>
                  <a:srgbClr val="666666"/>
                </a:solidFill>
              </a:rPr>
              <a:t>・ 冷蔵庫、ドライヤー、金庫2台完備</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Wi-Fi完備</a:t>
            </a:r>
            <a:r>
              <a:rPr lang="en" sz="1100">
                <a:solidFill>
                  <a:srgbClr val="666666"/>
                </a:solidFill>
              </a:rPr>
              <a:t>（平均35-40mbps）</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除湿機と扇風機は貸し出し可能</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・シャワートイレは</a:t>
            </a:r>
            <a:r>
              <a:rPr lang="en" sz="1100">
                <a:solidFill>
                  <a:srgbClr val="666666"/>
                </a:solidFill>
              </a:rPr>
              <a:t>ユニット型</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ソファー、学習机、照明</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収納スペースも多い</a:t>
            </a:r>
            <a:endParaRPr sz="1100">
              <a:solidFill>
                <a:srgbClr val="666666"/>
              </a:solidFill>
            </a:endParaRPr>
          </a:p>
        </p:txBody>
      </p:sp>
      <p:sp>
        <p:nvSpPr>
          <p:cNvPr id="346" name="Google Shape;346;p33"/>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4"/>
          <p:cNvSpPr txBox="1"/>
          <p:nvPr>
            <p:ph type="title"/>
          </p:nvPr>
        </p:nvSpPr>
        <p:spPr>
          <a:xfrm>
            <a:off x="1930216" y="329027"/>
            <a:ext cx="3699600" cy="526200"/>
          </a:xfrm>
          <a:prstGeom prst="rect">
            <a:avLst/>
          </a:prstGeom>
        </p:spPr>
        <p:txBody>
          <a:bodyPr anchorCtr="0" anchor="t" bIns="113750" lIns="113750" spcFirstLastPara="1" rIns="113750" wrap="square" tIns="113750">
            <a:normAutofit fontScale="90000"/>
          </a:bodyPr>
          <a:lstStyle/>
          <a:p>
            <a:pPr indent="0" lvl="0" marL="0" rtl="0" algn="ctr">
              <a:lnSpc>
                <a:spcPct val="115000"/>
              </a:lnSpc>
              <a:spcBef>
                <a:spcPts val="0"/>
              </a:spcBef>
              <a:spcAft>
                <a:spcPts val="0"/>
              </a:spcAft>
              <a:buNone/>
            </a:pPr>
            <a:r>
              <a:rPr b="1" lang="en" sz="1700">
                <a:solidFill>
                  <a:srgbClr val="666666"/>
                </a:solidFill>
                <a:latin typeface="BIZ UDPGothic"/>
                <a:ea typeface="BIZ UDPGothic"/>
                <a:cs typeface="BIZ UDPGothic"/>
                <a:sym typeface="BIZ UDPGothic"/>
              </a:rPr>
              <a:t>Main Quad Room Loft</a:t>
            </a:r>
            <a:endParaRPr b="1" sz="17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77">
                <a:solidFill>
                  <a:srgbClr val="666666"/>
                </a:solidFill>
                <a:latin typeface="BIZ UDPGothic"/>
                <a:ea typeface="BIZ UDPGothic"/>
                <a:cs typeface="BIZ UDPGothic"/>
                <a:sym typeface="BIZ UDPGothic"/>
              </a:rPr>
              <a:t>- メイン校舎 4人部屋ロフト </a:t>
            </a:r>
            <a:r>
              <a:rPr b="1" lang="en" sz="1477">
                <a:solidFill>
                  <a:srgbClr val="666666"/>
                </a:solidFill>
                <a:latin typeface="BIZ UDPGothic"/>
                <a:ea typeface="BIZ UDPGothic"/>
                <a:cs typeface="BIZ UDPGothic"/>
                <a:sym typeface="BIZ UDPGothic"/>
              </a:rPr>
              <a:t>-</a:t>
            </a:r>
            <a:endParaRPr b="1" sz="1477">
              <a:solidFill>
                <a:srgbClr val="666666"/>
              </a:solidFill>
              <a:latin typeface="BIZ UDPGothic"/>
              <a:ea typeface="BIZ UDPGothic"/>
              <a:cs typeface="BIZ UDPGothic"/>
              <a:sym typeface="BIZ UDPGothic"/>
            </a:endParaRPr>
          </a:p>
        </p:txBody>
      </p:sp>
      <p:pic>
        <p:nvPicPr>
          <p:cNvPr id="352" name="Google Shape;352;p34"/>
          <p:cNvPicPr preferRelativeResize="0"/>
          <p:nvPr/>
        </p:nvPicPr>
        <p:blipFill rotWithShape="1">
          <a:blip r:embed="rId3">
            <a:alphaModFix/>
          </a:blip>
          <a:srcRect b="9551" l="14194" r="14187" t="0"/>
          <a:stretch/>
        </p:blipFill>
        <p:spPr>
          <a:xfrm>
            <a:off x="584150" y="1237375"/>
            <a:ext cx="6488325" cy="3980724"/>
          </a:xfrm>
          <a:prstGeom prst="rect">
            <a:avLst/>
          </a:prstGeom>
          <a:noFill/>
          <a:ln>
            <a:noFill/>
          </a:ln>
        </p:spPr>
      </p:pic>
      <p:pic>
        <p:nvPicPr>
          <p:cNvPr id="353" name="Google Shape;353;p34"/>
          <p:cNvPicPr preferRelativeResize="0"/>
          <p:nvPr/>
        </p:nvPicPr>
        <p:blipFill>
          <a:blip r:embed="rId4">
            <a:alphaModFix/>
          </a:blip>
          <a:stretch>
            <a:fillRect/>
          </a:stretch>
        </p:blipFill>
        <p:spPr>
          <a:xfrm>
            <a:off x="5947814" y="1507648"/>
            <a:ext cx="748892" cy="410999"/>
          </a:xfrm>
          <a:prstGeom prst="rect">
            <a:avLst/>
          </a:prstGeom>
          <a:noFill/>
          <a:ln>
            <a:noFill/>
          </a:ln>
        </p:spPr>
      </p:pic>
      <p:pic>
        <p:nvPicPr>
          <p:cNvPr id="354" name="Google Shape;354;p34"/>
          <p:cNvPicPr preferRelativeResize="0"/>
          <p:nvPr/>
        </p:nvPicPr>
        <p:blipFill rotWithShape="1">
          <a:blip r:embed="rId5">
            <a:alphaModFix/>
          </a:blip>
          <a:srcRect b="0" l="4853" r="8008" t="0"/>
          <a:stretch/>
        </p:blipFill>
        <p:spPr>
          <a:xfrm>
            <a:off x="584150" y="5346000"/>
            <a:ext cx="3630602" cy="1944874"/>
          </a:xfrm>
          <a:prstGeom prst="rect">
            <a:avLst/>
          </a:prstGeom>
          <a:noFill/>
          <a:ln>
            <a:noFill/>
          </a:ln>
        </p:spPr>
      </p:pic>
      <p:pic>
        <p:nvPicPr>
          <p:cNvPr id="355" name="Google Shape;355;p34"/>
          <p:cNvPicPr preferRelativeResize="0"/>
          <p:nvPr/>
        </p:nvPicPr>
        <p:blipFill rotWithShape="1">
          <a:blip r:embed="rId6">
            <a:alphaModFix/>
          </a:blip>
          <a:srcRect b="0" l="7501" r="0" t="0"/>
          <a:stretch/>
        </p:blipFill>
        <p:spPr>
          <a:xfrm>
            <a:off x="584150" y="7406100"/>
            <a:ext cx="3041300" cy="2465898"/>
          </a:xfrm>
          <a:prstGeom prst="rect">
            <a:avLst/>
          </a:prstGeom>
          <a:noFill/>
          <a:ln>
            <a:noFill/>
          </a:ln>
        </p:spPr>
      </p:pic>
      <p:pic>
        <p:nvPicPr>
          <p:cNvPr id="356" name="Google Shape;356;p34"/>
          <p:cNvPicPr preferRelativeResize="0"/>
          <p:nvPr/>
        </p:nvPicPr>
        <p:blipFill>
          <a:blip r:embed="rId7">
            <a:alphaModFix/>
          </a:blip>
          <a:stretch>
            <a:fillRect/>
          </a:stretch>
        </p:blipFill>
        <p:spPr>
          <a:xfrm>
            <a:off x="3780000" y="7406100"/>
            <a:ext cx="3287849" cy="2465898"/>
          </a:xfrm>
          <a:prstGeom prst="rect">
            <a:avLst/>
          </a:prstGeom>
          <a:noFill/>
          <a:ln>
            <a:noFill/>
          </a:ln>
        </p:spPr>
      </p:pic>
      <p:sp>
        <p:nvSpPr>
          <p:cNvPr id="357" name="Google Shape;357;p34"/>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358" name="Google Shape;358;p34"/>
          <p:cNvSpPr/>
          <p:nvPr/>
        </p:nvSpPr>
        <p:spPr>
          <a:xfrm>
            <a:off x="4343250" y="5339650"/>
            <a:ext cx="2724600" cy="19449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9" name="Google Shape;359;p34"/>
          <p:cNvSpPr txBox="1"/>
          <p:nvPr/>
        </p:nvSpPr>
        <p:spPr>
          <a:xfrm>
            <a:off x="4431438" y="5373250"/>
            <a:ext cx="2548200" cy="1877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666666"/>
                </a:solidFill>
              </a:rPr>
              <a:t>・シングルサイズベッド 4台</a:t>
            </a:r>
            <a:endParaRPr sz="1100">
              <a:solidFill>
                <a:srgbClr val="666666"/>
              </a:solidFill>
            </a:endParaRPr>
          </a:p>
          <a:p>
            <a:pPr indent="0" lvl="0" marL="0" rtl="0" algn="l">
              <a:lnSpc>
                <a:spcPct val="150000"/>
              </a:lnSpc>
              <a:spcBef>
                <a:spcPts val="0"/>
              </a:spcBef>
              <a:spcAft>
                <a:spcPts val="0"/>
              </a:spcAft>
              <a:buClr>
                <a:schemeClr val="dk1"/>
              </a:buClr>
              <a:buSzPts val="1100"/>
              <a:buFont typeface="Arial"/>
              <a:buNone/>
            </a:pPr>
            <a:r>
              <a:rPr lang="en" sz="1100">
                <a:solidFill>
                  <a:srgbClr val="666666"/>
                </a:solidFill>
              </a:rPr>
              <a:t>・ 1階リビング、2階寝室</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冷蔵庫、ドライヤー、金庫4台完備</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Wi-Fi完備（平均35-40mbps）</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除湿機と扇風機は貸し出し可能</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・シャワートイレは</a:t>
            </a:r>
            <a:r>
              <a:rPr lang="en" sz="1100">
                <a:solidFill>
                  <a:srgbClr val="666666"/>
                </a:solidFill>
              </a:rPr>
              <a:t>別々</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・学習机、照明</a:t>
            </a:r>
            <a:endParaRPr sz="1100">
              <a:solidFill>
                <a:srgbClr val="666666"/>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5"/>
          <p:cNvSpPr txBox="1"/>
          <p:nvPr>
            <p:ph type="title"/>
          </p:nvPr>
        </p:nvSpPr>
        <p:spPr>
          <a:xfrm>
            <a:off x="1930216" y="329027"/>
            <a:ext cx="3699600" cy="526200"/>
          </a:xfrm>
          <a:prstGeom prst="rect">
            <a:avLst/>
          </a:prstGeom>
        </p:spPr>
        <p:txBody>
          <a:bodyPr anchorCtr="0" anchor="t" bIns="113750" lIns="113750" spcFirstLastPara="1" rIns="113750" wrap="square" tIns="113750">
            <a:normAutofit fontScale="90000"/>
          </a:bodyPr>
          <a:lstStyle/>
          <a:p>
            <a:pPr indent="0" lvl="0" marL="0" rtl="0" algn="ctr">
              <a:lnSpc>
                <a:spcPct val="115000"/>
              </a:lnSpc>
              <a:spcBef>
                <a:spcPts val="0"/>
              </a:spcBef>
              <a:spcAft>
                <a:spcPts val="0"/>
              </a:spcAft>
              <a:buNone/>
            </a:pPr>
            <a:r>
              <a:rPr b="1" lang="en" sz="1700">
                <a:solidFill>
                  <a:srgbClr val="666666"/>
                </a:solidFill>
                <a:latin typeface="BIZ UDPGothic"/>
                <a:ea typeface="BIZ UDPGothic"/>
                <a:cs typeface="BIZ UDPGothic"/>
                <a:sym typeface="BIZ UDPGothic"/>
              </a:rPr>
              <a:t>Main Quad Room Studio</a:t>
            </a:r>
            <a:endParaRPr b="1" sz="17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77">
                <a:solidFill>
                  <a:srgbClr val="666666"/>
                </a:solidFill>
                <a:latin typeface="BIZ UDPGothic"/>
                <a:ea typeface="BIZ UDPGothic"/>
                <a:cs typeface="BIZ UDPGothic"/>
                <a:sym typeface="BIZ UDPGothic"/>
              </a:rPr>
              <a:t>- メイン校舎 4人部屋スタジオ</a:t>
            </a:r>
            <a:r>
              <a:rPr b="1" lang="en" sz="1477">
                <a:solidFill>
                  <a:srgbClr val="666666"/>
                </a:solidFill>
                <a:latin typeface="BIZ UDPGothic"/>
                <a:ea typeface="BIZ UDPGothic"/>
                <a:cs typeface="BIZ UDPGothic"/>
                <a:sym typeface="BIZ UDPGothic"/>
              </a:rPr>
              <a:t>-</a:t>
            </a:r>
            <a:endParaRPr b="1" sz="1477">
              <a:solidFill>
                <a:srgbClr val="666666"/>
              </a:solidFill>
              <a:latin typeface="BIZ UDPGothic"/>
              <a:ea typeface="BIZ UDPGothic"/>
              <a:cs typeface="BIZ UDPGothic"/>
              <a:sym typeface="BIZ UDPGothic"/>
            </a:endParaRPr>
          </a:p>
        </p:txBody>
      </p:sp>
      <p:pic>
        <p:nvPicPr>
          <p:cNvPr id="365" name="Google Shape;365;p35"/>
          <p:cNvPicPr preferRelativeResize="0"/>
          <p:nvPr/>
        </p:nvPicPr>
        <p:blipFill rotWithShape="1">
          <a:blip r:embed="rId3">
            <a:alphaModFix/>
          </a:blip>
          <a:srcRect b="16900" l="0" r="0" t="2042"/>
          <a:stretch/>
        </p:blipFill>
        <p:spPr>
          <a:xfrm>
            <a:off x="611200" y="1149375"/>
            <a:ext cx="6488325" cy="3944417"/>
          </a:xfrm>
          <a:prstGeom prst="rect">
            <a:avLst/>
          </a:prstGeom>
          <a:noFill/>
          <a:ln>
            <a:noFill/>
          </a:ln>
        </p:spPr>
      </p:pic>
      <p:pic>
        <p:nvPicPr>
          <p:cNvPr id="366" name="Google Shape;366;p35"/>
          <p:cNvPicPr preferRelativeResize="0"/>
          <p:nvPr/>
        </p:nvPicPr>
        <p:blipFill>
          <a:blip r:embed="rId4">
            <a:alphaModFix/>
          </a:blip>
          <a:stretch>
            <a:fillRect/>
          </a:stretch>
        </p:blipFill>
        <p:spPr>
          <a:xfrm>
            <a:off x="5935739" y="1483173"/>
            <a:ext cx="748892" cy="410999"/>
          </a:xfrm>
          <a:prstGeom prst="rect">
            <a:avLst/>
          </a:prstGeom>
          <a:noFill/>
          <a:ln>
            <a:noFill/>
          </a:ln>
        </p:spPr>
      </p:pic>
      <p:pic>
        <p:nvPicPr>
          <p:cNvPr id="367" name="Google Shape;367;p35"/>
          <p:cNvPicPr preferRelativeResize="0"/>
          <p:nvPr/>
        </p:nvPicPr>
        <p:blipFill>
          <a:blip r:embed="rId5">
            <a:alphaModFix/>
          </a:blip>
          <a:stretch>
            <a:fillRect/>
          </a:stretch>
        </p:blipFill>
        <p:spPr>
          <a:xfrm>
            <a:off x="611200" y="5259074"/>
            <a:ext cx="2938977" cy="2204221"/>
          </a:xfrm>
          <a:prstGeom prst="rect">
            <a:avLst/>
          </a:prstGeom>
          <a:noFill/>
          <a:ln>
            <a:noFill/>
          </a:ln>
        </p:spPr>
      </p:pic>
      <p:pic>
        <p:nvPicPr>
          <p:cNvPr id="368" name="Google Shape;368;p35"/>
          <p:cNvPicPr preferRelativeResize="0"/>
          <p:nvPr/>
        </p:nvPicPr>
        <p:blipFill>
          <a:blip r:embed="rId6">
            <a:alphaModFix/>
          </a:blip>
          <a:stretch>
            <a:fillRect/>
          </a:stretch>
        </p:blipFill>
        <p:spPr>
          <a:xfrm>
            <a:off x="611200" y="7628574"/>
            <a:ext cx="2938982" cy="2204225"/>
          </a:xfrm>
          <a:prstGeom prst="rect">
            <a:avLst/>
          </a:prstGeom>
          <a:noFill/>
          <a:ln>
            <a:noFill/>
          </a:ln>
        </p:spPr>
      </p:pic>
      <p:sp>
        <p:nvSpPr>
          <p:cNvPr id="369" name="Google Shape;369;p35"/>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370" name="Google Shape;370;p35"/>
          <p:cNvSpPr/>
          <p:nvPr/>
        </p:nvSpPr>
        <p:spPr>
          <a:xfrm>
            <a:off x="3712750" y="5259125"/>
            <a:ext cx="3355200" cy="22041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1" name="Google Shape;371;p35"/>
          <p:cNvSpPr txBox="1"/>
          <p:nvPr/>
        </p:nvSpPr>
        <p:spPr>
          <a:xfrm>
            <a:off x="3920802" y="5422325"/>
            <a:ext cx="2939100" cy="1877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666666"/>
                </a:solidFill>
              </a:rPr>
              <a:t>・シングルサイズベッド 4台</a:t>
            </a:r>
            <a:r>
              <a:rPr lang="en" sz="1000">
                <a:solidFill>
                  <a:srgbClr val="666666"/>
                </a:solidFill>
              </a:rPr>
              <a:t>（2</a:t>
            </a:r>
            <a:r>
              <a:rPr lang="en" sz="1000">
                <a:solidFill>
                  <a:srgbClr val="666666"/>
                </a:solidFill>
              </a:rPr>
              <a:t>段ベッド）</a:t>
            </a:r>
            <a:endParaRPr sz="1000">
              <a:solidFill>
                <a:srgbClr val="666666"/>
              </a:solidFill>
            </a:endParaRPr>
          </a:p>
          <a:p>
            <a:pPr indent="0" lvl="0" marL="0" rtl="0" algn="l">
              <a:lnSpc>
                <a:spcPct val="150000"/>
              </a:lnSpc>
              <a:spcBef>
                <a:spcPts val="0"/>
              </a:spcBef>
              <a:spcAft>
                <a:spcPts val="0"/>
              </a:spcAft>
              <a:buNone/>
            </a:pPr>
            <a:r>
              <a:rPr lang="en" sz="1100">
                <a:solidFill>
                  <a:srgbClr val="666666"/>
                </a:solidFill>
              </a:rPr>
              <a:t>・ベッドにカーテン</a:t>
            </a:r>
            <a:r>
              <a:rPr lang="en" sz="1000">
                <a:solidFill>
                  <a:srgbClr val="666666"/>
                </a:solidFill>
              </a:rPr>
              <a:t>（プライベート空間）</a:t>
            </a:r>
            <a:endParaRPr sz="1000">
              <a:solidFill>
                <a:srgbClr val="666666"/>
              </a:solidFill>
            </a:endParaRPr>
          </a:p>
          <a:p>
            <a:pPr indent="0" lvl="0" marL="0" rtl="0" algn="l">
              <a:lnSpc>
                <a:spcPct val="150000"/>
              </a:lnSpc>
              <a:spcBef>
                <a:spcPts val="0"/>
              </a:spcBef>
              <a:spcAft>
                <a:spcPts val="0"/>
              </a:spcAft>
              <a:buNone/>
            </a:pPr>
            <a:r>
              <a:rPr lang="en" sz="1100">
                <a:solidFill>
                  <a:srgbClr val="666666"/>
                </a:solidFill>
              </a:rPr>
              <a:t>・ 冷蔵庫、ドライヤー、金庫4台完備</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Wi-Fi完備（平均35-40mbps）</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除湿機と扇風機は貸し出し可能</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・シャワートイレは別々</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・学習机、照明</a:t>
            </a:r>
            <a:endParaRPr sz="1100">
              <a:solidFill>
                <a:srgbClr val="666666"/>
              </a:solidFill>
            </a:endParaRPr>
          </a:p>
        </p:txBody>
      </p:sp>
      <p:pic>
        <p:nvPicPr>
          <p:cNvPr id="372" name="Google Shape;372;p35"/>
          <p:cNvPicPr preferRelativeResize="0"/>
          <p:nvPr/>
        </p:nvPicPr>
        <p:blipFill rotWithShape="1">
          <a:blip r:embed="rId7">
            <a:alphaModFix/>
          </a:blip>
          <a:srcRect b="12411" l="0" r="0" t="0"/>
          <a:stretch/>
        </p:blipFill>
        <p:spPr>
          <a:xfrm>
            <a:off x="3702575" y="7615625"/>
            <a:ext cx="3355203" cy="22040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6"/>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pic>
        <p:nvPicPr>
          <p:cNvPr id="378" name="Google Shape;378;p36"/>
          <p:cNvPicPr preferRelativeResize="0"/>
          <p:nvPr/>
        </p:nvPicPr>
        <p:blipFill>
          <a:blip r:embed="rId3">
            <a:alphaModFix/>
          </a:blip>
          <a:stretch>
            <a:fillRect/>
          </a:stretch>
        </p:blipFill>
        <p:spPr>
          <a:xfrm>
            <a:off x="516100" y="4444300"/>
            <a:ext cx="3103345" cy="2068402"/>
          </a:xfrm>
          <a:prstGeom prst="rect">
            <a:avLst/>
          </a:prstGeom>
          <a:noFill/>
          <a:ln>
            <a:noFill/>
          </a:ln>
        </p:spPr>
      </p:pic>
      <p:pic>
        <p:nvPicPr>
          <p:cNvPr id="379" name="Google Shape;379;p36"/>
          <p:cNvPicPr preferRelativeResize="0"/>
          <p:nvPr/>
        </p:nvPicPr>
        <p:blipFill rotWithShape="1">
          <a:blip r:embed="rId4">
            <a:alphaModFix/>
          </a:blip>
          <a:srcRect b="10289" l="11142" r="0" t="0"/>
          <a:stretch/>
        </p:blipFill>
        <p:spPr>
          <a:xfrm>
            <a:off x="516100" y="6774850"/>
            <a:ext cx="4114376" cy="2768701"/>
          </a:xfrm>
          <a:prstGeom prst="rect">
            <a:avLst/>
          </a:prstGeom>
          <a:noFill/>
          <a:ln>
            <a:noFill/>
          </a:ln>
        </p:spPr>
      </p:pic>
      <p:pic>
        <p:nvPicPr>
          <p:cNvPr id="380" name="Google Shape;380;p36"/>
          <p:cNvPicPr preferRelativeResize="0"/>
          <p:nvPr/>
        </p:nvPicPr>
        <p:blipFill>
          <a:blip r:embed="rId5">
            <a:alphaModFix/>
          </a:blip>
          <a:stretch>
            <a:fillRect/>
          </a:stretch>
        </p:blipFill>
        <p:spPr>
          <a:xfrm>
            <a:off x="3811725" y="4466738"/>
            <a:ext cx="3103350" cy="2068402"/>
          </a:xfrm>
          <a:prstGeom prst="rect">
            <a:avLst/>
          </a:prstGeom>
          <a:noFill/>
          <a:ln>
            <a:noFill/>
          </a:ln>
        </p:spPr>
      </p:pic>
      <p:sp>
        <p:nvSpPr>
          <p:cNvPr id="381" name="Google Shape;381;p36"/>
          <p:cNvSpPr txBox="1"/>
          <p:nvPr/>
        </p:nvSpPr>
        <p:spPr>
          <a:xfrm>
            <a:off x="2586963" y="9035138"/>
            <a:ext cx="1984200" cy="526200"/>
          </a:xfrm>
          <a:prstGeom prst="rect">
            <a:avLst/>
          </a:prstGeom>
          <a:noFill/>
          <a:ln>
            <a:noFill/>
          </a:ln>
          <a:effectLst>
            <a:outerShdw blurRad="142875" rotWithShape="0" algn="bl" dir="4080000" dist="38100">
              <a:srgbClr val="000000">
                <a:alpha val="39000"/>
              </a:srgbClr>
            </a:outerShdw>
          </a:effectLst>
        </p:spPr>
        <p:txBody>
          <a:bodyPr anchorCtr="0" anchor="t" bIns="113750" lIns="113750" spcFirstLastPara="1" rIns="113750" wrap="square" tIns="113750">
            <a:noAutofit/>
          </a:bodyPr>
          <a:lstStyle/>
          <a:p>
            <a:pPr indent="0" lvl="0" marL="0" rtl="0" algn="ctr">
              <a:lnSpc>
                <a:spcPct val="150000"/>
              </a:lnSpc>
              <a:spcBef>
                <a:spcPts val="0"/>
              </a:spcBef>
              <a:spcAft>
                <a:spcPts val="1500"/>
              </a:spcAft>
              <a:buNone/>
            </a:pPr>
            <a:r>
              <a:rPr b="1" lang="en" sz="1200">
                <a:solidFill>
                  <a:srgbClr val="FFFFFF"/>
                </a:solidFill>
                <a:latin typeface="BIZ UDPGothic"/>
                <a:ea typeface="BIZ UDPGothic"/>
                <a:cs typeface="BIZ UDPGothic"/>
                <a:sym typeface="BIZ UDPGothic"/>
              </a:rPr>
              <a:t>校内にあるカフェ</a:t>
            </a:r>
            <a:endParaRPr b="1" sz="1200">
              <a:solidFill>
                <a:srgbClr val="FFFFFF"/>
              </a:solidFill>
              <a:latin typeface="BIZ UDPGothic"/>
              <a:ea typeface="BIZ UDPGothic"/>
              <a:cs typeface="BIZ UDPGothic"/>
              <a:sym typeface="BIZ UDPGothic"/>
            </a:endParaRPr>
          </a:p>
        </p:txBody>
      </p:sp>
      <p:sp>
        <p:nvSpPr>
          <p:cNvPr id="382" name="Google Shape;382;p36"/>
          <p:cNvSpPr txBox="1"/>
          <p:nvPr/>
        </p:nvSpPr>
        <p:spPr>
          <a:xfrm>
            <a:off x="2298538" y="5986500"/>
            <a:ext cx="1320900" cy="526200"/>
          </a:xfrm>
          <a:prstGeom prst="rect">
            <a:avLst/>
          </a:prstGeom>
          <a:noFill/>
          <a:ln>
            <a:noFill/>
          </a:ln>
          <a:effectLst>
            <a:outerShdw blurRad="142875" rotWithShape="0" algn="bl" dir="4080000" dist="38100">
              <a:srgbClr val="000000">
                <a:alpha val="39000"/>
              </a:srgbClr>
            </a:outerShdw>
          </a:effectLst>
        </p:spPr>
        <p:txBody>
          <a:bodyPr anchorCtr="0" anchor="t" bIns="113750" lIns="113750" spcFirstLastPara="1" rIns="113750" wrap="square" tIns="113750">
            <a:noAutofit/>
          </a:bodyPr>
          <a:lstStyle/>
          <a:p>
            <a:pPr indent="0" lvl="0" marL="0" rtl="0" algn="ctr">
              <a:lnSpc>
                <a:spcPct val="150000"/>
              </a:lnSpc>
              <a:spcBef>
                <a:spcPts val="0"/>
              </a:spcBef>
              <a:spcAft>
                <a:spcPts val="1500"/>
              </a:spcAft>
              <a:buNone/>
            </a:pPr>
            <a:r>
              <a:rPr b="1" lang="en" sz="1200">
                <a:solidFill>
                  <a:srgbClr val="FFFFFF"/>
                </a:solidFill>
                <a:latin typeface="BIZ UDPGothic"/>
                <a:ea typeface="BIZ UDPGothic"/>
                <a:cs typeface="BIZ UDPGothic"/>
                <a:sym typeface="BIZ UDPGothic"/>
              </a:rPr>
              <a:t>ジム</a:t>
            </a:r>
            <a:endParaRPr b="1" sz="1200">
              <a:solidFill>
                <a:srgbClr val="FFFFFF"/>
              </a:solidFill>
              <a:latin typeface="BIZ UDPGothic"/>
              <a:ea typeface="BIZ UDPGothic"/>
              <a:cs typeface="BIZ UDPGothic"/>
              <a:sym typeface="BIZ UDPGothic"/>
            </a:endParaRPr>
          </a:p>
        </p:txBody>
      </p:sp>
      <p:sp>
        <p:nvSpPr>
          <p:cNvPr id="383" name="Google Shape;383;p36"/>
          <p:cNvSpPr txBox="1"/>
          <p:nvPr/>
        </p:nvSpPr>
        <p:spPr>
          <a:xfrm>
            <a:off x="5107112" y="6043650"/>
            <a:ext cx="1984200" cy="526200"/>
          </a:xfrm>
          <a:prstGeom prst="rect">
            <a:avLst/>
          </a:prstGeom>
          <a:noFill/>
          <a:ln>
            <a:noFill/>
          </a:ln>
          <a:effectLst>
            <a:outerShdw blurRad="142875" rotWithShape="0" algn="bl" dir="4080000" dist="38100">
              <a:srgbClr val="000000">
                <a:alpha val="39000"/>
              </a:srgbClr>
            </a:outerShdw>
          </a:effectLst>
        </p:spPr>
        <p:txBody>
          <a:bodyPr anchorCtr="0" anchor="t" bIns="113750" lIns="113750" spcFirstLastPara="1" rIns="113750" wrap="square" tIns="113750">
            <a:noAutofit/>
          </a:bodyPr>
          <a:lstStyle/>
          <a:p>
            <a:pPr indent="0" lvl="0" marL="0" rtl="0" algn="ctr">
              <a:lnSpc>
                <a:spcPct val="150000"/>
              </a:lnSpc>
              <a:spcBef>
                <a:spcPts val="0"/>
              </a:spcBef>
              <a:spcAft>
                <a:spcPts val="1500"/>
              </a:spcAft>
              <a:buNone/>
            </a:pPr>
            <a:r>
              <a:rPr b="1" lang="en" sz="1200">
                <a:solidFill>
                  <a:srgbClr val="FFFFFF"/>
                </a:solidFill>
                <a:latin typeface="BIZ UDPGothic"/>
                <a:ea typeface="BIZ UDPGothic"/>
                <a:cs typeface="BIZ UDPGothic"/>
                <a:sym typeface="BIZ UDPGothic"/>
              </a:rPr>
              <a:t>売店（スーパー）</a:t>
            </a:r>
            <a:endParaRPr b="1" sz="1200">
              <a:solidFill>
                <a:srgbClr val="FFFFFF"/>
              </a:solidFill>
              <a:latin typeface="BIZ UDPGothic"/>
              <a:ea typeface="BIZ UDPGothic"/>
              <a:cs typeface="BIZ UDPGothic"/>
              <a:sym typeface="BIZ UDPGothic"/>
            </a:endParaRPr>
          </a:p>
        </p:txBody>
      </p:sp>
      <p:pic>
        <p:nvPicPr>
          <p:cNvPr id="384" name="Google Shape;384;p36"/>
          <p:cNvPicPr preferRelativeResize="0"/>
          <p:nvPr/>
        </p:nvPicPr>
        <p:blipFill rotWithShape="1">
          <a:blip r:embed="rId6">
            <a:alphaModFix/>
          </a:blip>
          <a:srcRect b="0" l="0" r="0" t="12831"/>
          <a:stretch/>
        </p:blipFill>
        <p:spPr>
          <a:xfrm>
            <a:off x="516100" y="509352"/>
            <a:ext cx="6398976" cy="3717690"/>
          </a:xfrm>
          <a:prstGeom prst="rect">
            <a:avLst/>
          </a:prstGeom>
          <a:noFill/>
          <a:ln>
            <a:noFill/>
          </a:ln>
        </p:spPr>
      </p:pic>
      <p:pic>
        <p:nvPicPr>
          <p:cNvPr id="385" name="Google Shape;385;p36"/>
          <p:cNvPicPr preferRelativeResize="0"/>
          <p:nvPr/>
        </p:nvPicPr>
        <p:blipFill>
          <a:blip r:embed="rId7">
            <a:alphaModFix/>
          </a:blip>
          <a:stretch>
            <a:fillRect/>
          </a:stretch>
        </p:blipFill>
        <p:spPr>
          <a:xfrm>
            <a:off x="4896137" y="6774850"/>
            <a:ext cx="2018926" cy="2768702"/>
          </a:xfrm>
          <a:prstGeom prst="rect">
            <a:avLst/>
          </a:prstGeom>
          <a:noFill/>
          <a:ln>
            <a:noFill/>
          </a:ln>
        </p:spPr>
      </p:pic>
      <p:sp>
        <p:nvSpPr>
          <p:cNvPr id="386" name="Google Shape;386;p36"/>
          <p:cNvSpPr txBox="1"/>
          <p:nvPr/>
        </p:nvSpPr>
        <p:spPr>
          <a:xfrm>
            <a:off x="5594175" y="8951300"/>
            <a:ext cx="1320900" cy="526200"/>
          </a:xfrm>
          <a:prstGeom prst="rect">
            <a:avLst/>
          </a:prstGeom>
          <a:noFill/>
          <a:ln>
            <a:noFill/>
          </a:ln>
          <a:effectLst>
            <a:outerShdw blurRad="142875" rotWithShape="0" algn="bl" dir="4080000" dist="38100">
              <a:srgbClr val="000000">
                <a:alpha val="39000"/>
              </a:srgbClr>
            </a:outerShdw>
          </a:effectLst>
        </p:spPr>
        <p:txBody>
          <a:bodyPr anchorCtr="0" anchor="t" bIns="113750" lIns="113750" spcFirstLastPara="1" rIns="113750" wrap="square" tIns="113750">
            <a:noAutofit/>
          </a:bodyPr>
          <a:lstStyle/>
          <a:p>
            <a:pPr indent="0" lvl="0" marL="0" rtl="0" algn="ctr">
              <a:lnSpc>
                <a:spcPct val="150000"/>
              </a:lnSpc>
              <a:spcBef>
                <a:spcPts val="0"/>
              </a:spcBef>
              <a:spcAft>
                <a:spcPts val="1500"/>
              </a:spcAft>
              <a:buNone/>
            </a:pPr>
            <a:r>
              <a:rPr b="1" lang="en" sz="1200">
                <a:solidFill>
                  <a:srgbClr val="FFFFFF"/>
                </a:solidFill>
                <a:latin typeface="BIZ UDPGothic"/>
                <a:ea typeface="BIZ UDPGothic"/>
                <a:cs typeface="BIZ UDPGothic"/>
                <a:sym typeface="BIZ UDPGothic"/>
              </a:rPr>
              <a:t>共有キッチン</a:t>
            </a:r>
            <a:endParaRPr b="1" sz="1200">
              <a:solidFill>
                <a:srgbClr val="FFFFFF"/>
              </a:solidFill>
              <a:latin typeface="BIZ UDPGothic"/>
              <a:ea typeface="BIZ UDPGothic"/>
              <a:cs typeface="BIZ UDPGothic"/>
              <a:sym typeface="BIZ UDPGothic"/>
            </a:endParaRPr>
          </a:p>
        </p:txBody>
      </p:sp>
      <p:sp>
        <p:nvSpPr>
          <p:cNvPr id="387" name="Google Shape;387;p36"/>
          <p:cNvSpPr txBox="1"/>
          <p:nvPr/>
        </p:nvSpPr>
        <p:spPr>
          <a:xfrm>
            <a:off x="4913512" y="3614650"/>
            <a:ext cx="1984200" cy="526200"/>
          </a:xfrm>
          <a:prstGeom prst="rect">
            <a:avLst/>
          </a:prstGeom>
          <a:noFill/>
          <a:ln>
            <a:noFill/>
          </a:ln>
          <a:effectLst>
            <a:outerShdw blurRad="142875" rotWithShape="0" algn="bl" dir="4080000" dist="38100">
              <a:srgbClr val="000000">
                <a:alpha val="39000"/>
              </a:srgbClr>
            </a:outerShdw>
          </a:effectLst>
        </p:spPr>
        <p:txBody>
          <a:bodyPr anchorCtr="0" anchor="t" bIns="113750" lIns="113750" spcFirstLastPara="1" rIns="113750" wrap="square" tIns="113750">
            <a:noAutofit/>
          </a:bodyPr>
          <a:lstStyle/>
          <a:p>
            <a:pPr indent="0" lvl="0" marL="0" rtl="0" algn="ctr">
              <a:lnSpc>
                <a:spcPct val="150000"/>
              </a:lnSpc>
              <a:spcBef>
                <a:spcPts val="0"/>
              </a:spcBef>
              <a:spcAft>
                <a:spcPts val="1500"/>
              </a:spcAft>
              <a:buNone/>
            </a:pPr>
            <a:r>
              <a:rPr b="1" lang="en" sz="1200">
                <a:solidFill>
                  <a:srgbClr val="FFFFFF"/>
                </a:solidFill>
                <a:latin typeface="BIZ UDPGothic"/>
                <a:ea typeface="BIZ UDPGothic"/>
                <a:cs typeface="BIZ UDPGothic"/>
                <a:sym typeface="BIZ UDPGothic"/>
              </a:rPr>
              <a:t>交流スペース</a:t>
            </a:r>
            <a:endParaRPr b="1" sz="1200">
              <a:solidFill>
                <a:srgbClr val="FFFFFF"/>
              </a:solidFill>
              <a:latin typeface="BIZ UDPGothic"/>
              <a:ea typeface="BIZ UDPGothic"/>
              <a:cs typeface="BIZ UDPGothic"/>
              <a:sym typeface="BIZ UDP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7"/>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pic>
        <p:nvPicPr>
          <p:cNvPr id="393" name="Google Shape;393;p37"/>
          <p:cNvPicPr preferRelativeResize="0"/>
          <p:nvPr/>
        </p:nvPicPr>
        <p:blipFill>
          <a:blip r:embed="rId3">
            <a:alphaModFix/>
          </a:blip>
          <a:stretch>
            <a:fillRect/>
          </a:stretch>
        </p:blipFill>
        <p:spPr>
          <a:xfrm>
            <a:off x="452200" y="369450"/>
            <a:ext cx="2954723" cy="4268324"/>
          </a:xfrm>
          <a:prstGeom prst="rect">
            <a:avLst/>
          </a:prstGeom>
          <a:noFill/>
          <a:ln>
            <a:noFill/>
          </a:ln>
        </p:spPr>
      </p:pic>
      <p:pic>
        <p:nvPicPr>
          <p:cNvPr id="394" name="Google Shape;394;p37"/>
          <p:cNvPicPr preferRelativeResize="0"/>
          <p:nvPr/>
        </p:nvPicPr>
        <p:blipFill>
          <a:blip r:embed="rId4">
            <a:alphaModFix/>
          </a:blip>
          <a:stretch>
            <a:fillRect/>
          </a:stretch>
        </p:blipFill>
        <p:spPr>
          <a:xfrm>
            <a:off x="3497588" y="369461"/>
            <a:ext cx="3610225" cy="1737640"/>
          </a:xfrm>
          <a:prstGeom prst="rect">
            <a:avLst/>
          </a:prstGeom>
          <a:noFill/>
          <a:ln>
            <a:noFill/>
          </a:ln>
        </p:spPr>
      </p:pic>
      <p:pic>
        <p:nvPicPr>
          <p:cNvPr id="395" name="Google Shape;395;p37"/>
          <p:cNvPicPr preferRelativeResize="0"/>
          <p:nvPr/>
        </p:nvPicPr>
        <p:blipFill>
          <a:blip r:embed="rId5">
            <a:alphaModFix/>
          </a:blip>
          <a:stretch>
            <a:fillRect/>
          </a:stretch>
        </p:blipFill>
        <p:spPr>
          <a:xfrm>
            <a:off x="3497587" y="2231554"/>
            <a:ext cx="3610225" cy="2406219"/>
          </a:xfrm>
          <a:prstGeom prst="rect">
            <a:avLst/>
          </a:prstGeom>
          <a:noFill/>
          <a:ln>
            <a:noFill/>
          </a:ln>
        </p:spPr>
      </p:pic>
      <p:pic>
        <p:nvPicPr>
          <p:cNvPr id="396" name="Google Shape;396;p37"/>
          <p:cNvPicPr preferRelativeResize="0"/>
          <p:nvPr/>
        </p:nvPicPr>
        <p:blipFill>
          <a:blip r:embed="rId6">
            <a:alphaModFix/>
          </a:blip>
          <a:stretch>
            <a:fillRect/>
          </a:stretch>
        </p:blipFill>
        <p:spPr>
          <a:xfrm>
            <a:off x="452200" y="7876000"/>
            <a:ext cx="3231324" cy="1817626"/>
          </a:xfrm>
          <a:prstGeom prst="rect">
            <a:avLst/>
          </a:prstGeom>
          <a:noFill/>
          <a:ln>
            <a:noFill/>
          </a:ln>
        </p:spPr>
      </p:pic>
      <p:pic>
        <p:nvPicPr>
          <p:cNvPr id="397" name="Google Shape;397;p37"/>
          <p:cNvPicPr preferRelativeResize="0"/>
          <p:nvPr/>
        </p:nvPicPr>
        <p:blipFill>
          <a:blip r:embed="rId7">
            <a:alphaModFix/>
          </a:blip>
          <a:stretch>
            <a:fillRect/>
          </a:stretch>
        </p:blipFill>
        <p:spPr>
          <a:xfrm>
            <a:off x="452195" y="6213295"/>
            <a:ext cx="3231324" cy="1532022"/>
          </a:xfrm>
          <a:prstGeom prst="rect">
            <a:avLst/>
          </a:prstGeom>
          <a:noFill/>
          <a:ln>
            <a:noFill/>
          </a:ln>
        </p:spPr>
      </p:pic>
      <p:sp>
        <p:nvSpPr>
          <p:cNvPr id="398" name="Google Shape;398;p37"/>
          <p:cNvSpPr/>
          <p:nvPr/>
        </p:nvSpPr>
        <p:spPr>
          <a:xfrm>
            <a:off x="452200" y="4853400"/>
            <a:ext cx="3231300" cy="11691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99" name="Google Shape;399;p37"/>
          <p:cNvPicPr preferRelativeResize="0"/>
          <p:nvPr/>
        </p:nvPicPr>
        <p:blipFill rotWithShape="1">
          <a:blip r:embed="rId8">
            <a:alphaModFix/>
          </a:blip>
          <a:srcRect b="4937" l="0" r="9706" t="5944"/>
          <a:stretch/>
        </p:blipFill>
        <p:spPr>
          <a:xfrm>
            <a:off x="3848174" y="4853400"/>
            <a:ext cx="3259651" cy="4827151"/>
          </a:xfrm>
          <a:prstGeom prst="rect">
            <a:avLst/>
          </a:prstGeom>
          <a:noFill/>
          <a:ln>
            <a:noFill/>
          </a:ln>
        </p:spPr>
      </p:pic>
      <p:sp>
        <p:nvSpPr>
          <p:cNvPr id="400" name="Google Shape;400;p37"/>
          <p:cNvSpPr txBox="1"/>
          <p:nvPr>
            <p:ph type="title"/>
          </p:nvPr>
        </p:nvSpPr>
        <p:spPr>
          <a:xfrm>
            <a:off x="641663" y="5092688"/>
            <a:ext cx="2852400" cy="818100"/>
          </a:xfrm>
          <a:prstGeom prst="rect">
            <a:avLst/>
          </a:prstGeom>
        </p:spPr>
        <p:txBody>
          <a:bodyPr anchorCtr="0" anchor="t" bIns="113750" lIns="113750" spcFirstLastPara="1" rIns="113750" wrap="square" tIns="113750">
            <a:normAutofit/>
          </a:bodyPr>
          <a:lstStyle/>
          <a:p>
            <a:pPr indent="0" lvl="0" marL="0" rtl="0" algn="ctr">
              <a:lnSpc>
                <a:spcPct val="115000"/>
              </a:lnSpc>
              <a:spcBef>
                <a:spcPts val="0"/>
              </a:spcBef>
              <a:spcAft>
                <a:spcPts val="0"/>
              </a:spcAft>
              <a:buNone/>
            </a:pPr>
            <a:r>
              <a:rPr b="1" lang="en" sz="1700">
                <a:solidFill>
                  <a:srgbClr val="666666"/>
                </a:solidFill>
                <a:latin typeface="BIZ UDPGothic"/>
                <a:ea typeface="BIZ UDPGothic"/>
                <a:cs typeface="BIZ UDPGothic"/>
                <a:sym typeface="BIZ UDPGothic"/>
              </a:rPr>
              <a:t>Commit to results</a:t>
            </a:r>
            <a:endParaRPr b="1" sz="17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77">
                <a:solidFill>
                  <a:srgbClr val="666666"/>
                </a:solidFill>
                <a:latin typeface="BIZ UDPGothic"/>
                <a:ea typeface="BIZ UDPGothic"/>
                <a:cs typeface="BIZ UDPGothic"/>
                <a:sym typeface="BIZ UDPGothic"/>
              </a:rPr>
              <a:t>- </a:t>
            </a:r>
            <a:r>
              <a:rPr b="1" lang="en" sz="1377">
                <a:solidFill>
                  <a:srgbClr val="666666"/>
                </a:solidFill>
                <a:latin typeface="BIZ UDPGothic"/>
                <a:ea typeface="BIZ UDPGothic"/>
                <a:cs typeface="BIZ UDPGothic"/>
                <a:sym typeface="BIZ UDPGothic"/>
              </a:rPr>
              <a:t>結果を出す</a:t>
            </a:r>
            <a:r>
              <a:rPr b="1" lang="en" sz="1477">
                <a:solidFill>
                  <a:srgbClr val="666666"/>
                </a:solidFill>
                <a:latin typeface="BIZ UDPGothic"/>
                <a:ea typeface="BIZ UDPGothic"/>
                <a:cs typeface="BIZ UDPGothic"/>
                <a:sym typeface="BIZ UDPGothic"/>
              </a:rPr>
              <a:t>-</a:t>
            </a:r>
            <a:endParaRPr b="1" sz="1477">
              <a:solidFill>
                <a:srgbClr val="666666"/>
              </a:solidFill>
              <a:latin typeface="BIZ UDPGothic"/>
              <a:ea typeface="BIZ UDPGothic"/>
              <a:cs typeface="BIZ UDPGothic"/>
              <a:sym typeface="BIZ UDP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8"/>
          <p:cNvSpPr txBox="1"/>
          <p:nvPr/>
        </p:nvSpPr>
        <p:spPr>
          <a:xfrm>
            <a:off x="1398325" y="333175"/>
            <a:ext cx="46284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rgbClr val="666666"/>
                </a:solidFill>
                <a:latin typeface="BIZ UDPGothic"/>
                <a:ea typeface="BIZ UDPGothic"/>
                <a:cs typeface="BIZ UDPGothic"/>
                <a:sym typeface="BIZ UDPGothic"/>
              </a:rPr>
              <a:t>JIC</a:t>
            </a:r>
            <a:r>
              <a:rPr b="1" lang="en" sz="1500">
                <a:solidFill>
                  <a:srgbClr val="666666"/>
                </a:solidFill>
                <a:latin typeface="BIZ UDPGothic"/>
                <a:ea typeface="BIZ UDPGothic"/>
                <a:cs typeface="BIZ UDPGothic"/>
                <a:sym typeface="BIZ UDPGothic"/>
              </a:rPr>
              <a:t>メイン</a:t>
            </a:r>
            <a:r>
              <a:rPr b="1" lang="en" sz="1500">
                <a:solidFill>
                  <a:srgbClr val="666666"/>
                </a:solidFill>
                <a:latin typeface="BIZ UDPGothic"/>
                <a:ea typeface="BIZ UDPGothic"/>
                <a:cs typeface="BIZ UDPGothic"/>
                <a:sym typeface="BIZ UDPGothic"/>
              </a:rPr>
              <a:t>校舎で受講できるコース一覧</a:t>
            </a:r>
            <a:endParaRPr b="1" sz="1500">
              <a:solidFill>
                <a:srgbClr val="666666"/>
              </a:solidFill>
              <a:latin typeface="BIZ UDPGothic"/>
              <a:ea typeface="BIZ UDPGothic"/>
              <a:cs typeface="BIZ UDPGothic"/>
              <a:sym typeface="BIZ UDPGothic"/>
            </a:endParaRPr>
          </a:p>
        </p:txBody>
      </p:sp>
      <p:graphicFrame>
        <p:nvGraphicFramePr>
          <p:cNvPr id="406" name="Google Shape;406;p38"/>
          <p:cNvGraphicFramePr/>
          <p:nvPr/>
        </p:nvGraphicFramePr>
        <p:xfrm>
          <a:off x="601600" y="911338"/>
          <a:ext cx="3000000" cy="3000000"/>
        </p:xfrm>
        <a:graphic>
          <a:graphicData uri="http://schemas.openxmlformats.org/drawingml/2006/table">
            <a:tbl>
              <a:tblPr>
                <a:noFill/>
                <a:tableStyleId>{7ED70B73-2ACE-45A5-88D3-92559C71CDCE}</a:tableStyleId>
              </a:tblPr>
              <a:tblGrid>
                <a:gridCol w="1018125"/>
                <a:gridCol w="1437450"/>
                <a:gridCol w="1057700"/>
                <a:gridCol w="1017700"/>
                <a:gridCol w="1005075"/>
                <a:gridCol w="820750"/>
              </a:tblGrid>
              <a:tr h="604525">
                <a:tc>
                  <a:txBody>
                    <a:bodyPr/>
                    <a:lstStyle/>
                    <a:p>
                      <a:pPr indent="0" lvl="0" marL="0" rtl="0" algn="ctr">
                        <a:spcBef>
                          <a:spcPts val="0"/>
                        </a:spcBef>
                        <a:spcAft>
                          <a:spcPts val="0"/>
                        </a:spcAft>
                        <a:buNone/>
                      </a:pPr>
                      <a:r>
                        <a:rPr b="1" lang="en" sz="1000">
                          <a:solidFill>
                            <a:srgbClr val="FFFFFF"/>
                          </a:solidFill>
                          <a:latin typeface="BIZ UDPGothic"/>
                          <a:ea typeface="BIZ UDPGothic"/>
                          <a:cs typeface="BIZ UDPGothic"/>
                          <a:sym typeface="BIZ UDPGothic"/>
                        </a:rPr>
                        <a:t>コース</a:t>
                      </a:r>
                      <a:endParaRPr b="1" sz="10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プラン</a:t>
                      </a:r>
                      <a:endParaRPr b="1" sz="11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1:1</a:t>
                      </a:r>
                      <a:endParaRPr b="1" sz="11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グループ</a:t>
                      </a:r>
                      <a:endParaRPr b="1" sz="11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夜の自習と</a:t>
                      </a:r>
                      <a:endParaRPr b="1" sz="1100">
                        <a:solidFill>
                          <a:srgbClr val="FFFFFF"/>
                        </a:solidFill>
                        <a:latin typeface="BIZ UDPGothic"/>
                        <a:ea typeface="BIZ UDPGothic"/>
                        <a:cs typeface="BIZ UDPGothic"/>
                        <a:sym typeface="BIZ UDPGothic"/>
                      </a:endParaRPr>
                    </a:p>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単語テスト</a:t>
                      </a:r>
                      <a:endParaRPr b="1" sz="11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100">
                          <a:solidFill>
                            <a:srgbClr val="FFFFFF"/>
                          </a:solidFill>
                          <a:latin typeface="BIZ UDPGothic"/>
                          <a:ea typeface="BIZ UDPGothic"/>
                          <a:cs typeface="BIZ UDPGothic"/>
                          <a:sym typeface="BIZ UDPGothic"/>
                        </a:rPr>
                        <a:t>合計</a:t>
                      </a:r>
                      <a:endParaRPr b="1" sz="11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r>
              <a:tr h="410750">
                <a:tc rowSpan="2">
                  <a:txBody>
                    <a:bodyPr/>
                    <a:lstStyle/>
                    <a:p>
                      <a:pPr indent="0" lvl="0" marL="0" rtl="0" algn="ctr">
                        <a:lnSpc>
                          <a:spcPct val="115000"/>
                        </a:lnSpc>
                        <a:spcBef>
                          <a:spcPts val="0"/>
                        </a:spcBef>
                        <a:spcAft>
                          <a:spcPts val="0"/>
                        </a:spcAft>
                        <a:buNone/>
                      </a:pPr>
                      <a:r>
                        <a:rPr b="1" lang="en" sz="1100">
                          <a:solidFill>
                            <a:srgbClr val="666666"/>
                          </a:solidFill>
                          <a:latin typeface="BIZ UDPGothic"/>
                          <a:ea typeface="BIZ UDPGothic"/>
                          <a:cs typeface="BIZ UDPGothic"/>
                          <a:sym typeface="BIZ UDPGothic"/>
                        </a:rPr>
                        <a:t>ESL</a:t>
                      </a:r>
                      <a:endParaRPr b="1" sz="11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ライト</a:t>
                      </a:r>
                      <a:endParaRPr b="1" sz="12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4</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２</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強制</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6</a:t>
                      </a:r>
                      <a:endParaRPr b="1" sz="1300">
                        <a:solidFill>
                          <a:srgbClr val="666666"/>
                        </a:solidFill>
                        <a:latin typeface="BIZ UDPGothic"/>
                        <a:ea typeface="BIZ UDPGothic"/>
                        <a:cs typeface="BIZ UDPGothic"/>
                        <a:sym typeface="BIZ UDPGothic"/>
                      </a:endParaRPr>
                    </a:p>
                  </a:txBody>
                  <a:tcPr marT="91425" marB="91425" marR="91425" marL="91425" anchor="ctr">
                    <a:solidFill>
                      <a:srgbClr val="F3F3F3"/>
                    </a:solidFill>
                  </a:tcPr>
                </a:tc>
              </a:tr>
              <a:tr h="410750">
                <a:tc vMerge="1"/>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スタンダード</a:t>
                      </a:r>
                      <a:endParaRPr b="1" sz="1200">
                        <a:solidFill>
                          <a:srgbClr val="666666"/>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6</a:t>
                      </a:r>
                      <a:endParaRPr b="1" sz="1300">
                        <a:solidFill>
                          <a:srgbClr val="666666"/>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2</a:t>
                      </a:r>
                      <a:endParaRPr b="1" sz="1300">
                        <a:solidFill>
                          <a:srgbClr val="666666"/>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強制</a:t>
                      </a:r>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8</a:t>
                      </a:r>
                      <a:endParaRPr b="1" sz="1300">
                        <a:solidFill>
                          <a:srgbClr val="666666"/>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solidFill>
                      <a:srgbClr val="F3F3F3"/>
                    </a:solidFill>
                  </a:tcPr>
                </a:tc>
              </a:tr>
              <a:tr h="410750">
                <a:tc rowSpan="3">
                  <a:txBody>
                    <a:bodyPr/>
                    <a:lstStyle/>
                    <a:p>
                      <a:pPr indent="0" lvl="0" marL="0" rtl="0" algn="ctr">
                        <a:lnSpc>
                          <a:spcPct val="115000"/>
                        </a:lnSpc>
                        <a:spcBef>
                          <a:spcPts val="0"/>
                        </a:spcBef>
                        <a:spcAft>
                          <a:spcPts val="0"/>
                        </a:spcAft>
                        <a:buNone/>
                      </a:pPr>
                      <a:r>
                        <a:rPr b="1" lang="en" sz="1100">
                          <a:solidFill>
                            <a:srgbClr val="666666"/>
                          </a:solidFill>
                          <a:latin typeface="BIZ UDPGothic"/>
                          <a:ea typeface="BIZ UDPGothic"/>
                          <a:cs typeface="BIZ UDPGothic"/>
                          <a:sym typeface="BIZ UDPGothic"/>
                        </a:rPr>
                        <a:t>IELTS</a:t>
                      </a:r>
                      <a:endParaRPr b="1" sz="1100">
                        <a:solidFill>
                          <a:srgbClr val="666666"/>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ライト</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4</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２</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強制</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6</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410750">
                <a:tc vMerge="1"/>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スタンダード</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6</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2</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強制</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8</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410750">
                <a:tc vMerge="1"/>
                <a:tc>
                  <a:txBody>
                    <a:bodyPr/>
                    <a:lstStyle/>
                    <a:p>
                      <a:pPr indent="0" lvl="0" marL="0" rtl="0" algn="ctr">
                        <a:lnSpc>
                          <a:spcPct val="115000"/>
                        </a:lnSpc>
                        <a:spcBef>
                          <a:spcPts val="0"/>
                        </a:spcBef>
                        <a:spcAft>
                          <a:spcPts val="0"/>
                        </a:spcAft>
                        <a:buNone/>
                      </a:pPr>
                      <a:r>
                        <a:rPr b="1" lang="en" sz="1200">
                          <a:solidFill>
                            <a:srgbClr val="666666"/>
                          </a:solidFill>
                          <a:latin typeface="BIZ UDPGothic"/>
                          <a:ea typeface="BIZ UDPGothic"/>
                          <a:cs typeface="BIZ UDPGothic"/>
                          <a:sym typeface="BIZ UDPGothic"/>
                        </a:rPr>
                        <a:t>点数保証</a:t>
                      </a:r>
                      <a:endParaRPr b="1" sz="12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6</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2</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強制</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8</a:t>
                      </a:r>
                      <a:endParaRPr b="1" sz="1300">
                        <a:solidFill>
                          <a:srgbClr val="666666"/>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bl>
          </a:graphicData>
        </a:graphic>
      </p:graphicFrame>
      <p:sp>
        <p:nvSpPr>
          <p:cNvPr id="407" name="Google Shape;407;p38"/>
          <p:cNvSpPr txBox="1"/>
          <p:nvPr/>
        </p:nvSpPr>
        <p:spPr>
          <a:xfrm>
            <a:off x="1398325" y="3835025"/>
            <a:ext cx="46284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rgbClr val="666666"/>
                </a:solidFill>
                <a:latin typeface="BIZ UDPGothic"/>
                <a:ea typeface="BIZ UDPGothic"/>
                <a:cs typeface="BIZ UDPGothic"/>
                <a:sym typeface="BIZ UDPGothic"/>
              </a:rPr>
              <a:t>プレミアム校舎の人気コース</a:t>
            </a:r>
            <a:endParaRPr b="1" sz="1500">
              <a:solidFill>
                <a:srgbClr val="666666"/>
              </a:solidFill>
              <a:latin typeface="BIZ UDPGothic"/>
              <a:ea typeface="BIZ UDPGothic"/>
              <a:cs typeface="BIZ UDPGothic"/>
              <a:sym typeface="BIZ UDPGothic"/>
            </a:endParaRPr>
          </a:p>
        </p:txBody>
      </p:sp>
      <p:graphicFrame>
        <p:nvGraphicFramePr>
          <p:cNvPr id="408" name="Google Shape;408;p38"/>
          <p:cNvGraphicFramePr/>
          <p:nvPr/>
        </p:nvGraphicFramePr>
        <p:xfrm>
          <a:off x="601588" y="4388625"/>
          <a:ext cx="3000000" cy="3000000"/>
        </p:xfrm>
        <a:graphic>
          <a:graphicData uri="http://schemas.openxmlformats.org/drawingml/2006/table">
            <a:tbl>
              <a:tblPr>
                <a:noFill/>
                <a:tableStyleId>{7ED70B73-2ACE-45A5-88D3-92559C71CDCE}</a:tableStyleId>
              </a:tblPr>
              <a:tblGrid>
                <a:gridCol w="1569000"/>
                <a:gridCol w="4787825"/>
              </a:tblGrid>
              <a:tr h="456200">
                <a:tc>
                  <a:txBody>
                    <a:bodyPr/>
                    <a:lstStyle/>
                    <a:p>
                      <a:pPr indent="0" lvl="0" marL="0" rtl="0" algn="ctr">
                        <a:spcBef>
                          <a:spcPts val="0"/>
                        </a:spcBef>
                        <a:spcAft>
                          <a:spcPts val="0"/>
                        </a:spcAft>
                        <a:buNone/>
                      </a:pPr>
                      <a:r>
                        <a:rPr b="1" lang="en" sz="1300">
                          <a:solidFill>
                            <a:schemeClr val="lt1"/>
                          </a:solidFill>
                          <a:latin typeface="BIZ UDPGothic"/>
                          <a:ea typeface="BIZ UDPGothic"/>
                          <a:cs typeface="BIZ UDPGothic"/>
                          <a:sym typeface="BIZ UDPGothic"/>
                        </a:rPr>
                        <a:t>人気コース</a:t>
                      </a:r>
                      <a:endParaRPr b="1" sz="1300">
                        <a:solidFill>
                          <a:schemeClr val="lt1"/>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300">
                          <a:solidFill>
                            <a:schemeClr val="lt1"/>
                          </a:solidFill>
                          <a:latin typeface="BIZ UDPGothic"/>
                          <a:ea typeface="BIZ UDPGothic"/>
                          <a:cs typeface="BIZ UDPGothic"/>
                          <a:sym typeface="BIZ UDPGothic"/>
                        </a:rPr>
                        <a:t>特徴</a:t>
                      </a:r>
                      <a:endParaRPr b="1" sz="1300">
                        <a:solidFill>
                          <a:schemeClr val="lt1"/>
                        </a:solidFill>
                        <a:latin typeface="BIZ UDPGothic"/>
                        <a:ea typeface="BIZ UDPGothic"/>
                        <a:cs typeface="BIZ UDPGothic"/>
                        <a:sym typeface="BIZ UDPGothic"/>
                      </a:endParaRPr>
                    </a:p>
                  </a:txBody>
                  <a:tcPr marT="91425" marB="91425" marR="91425" marL="91425" anchor="ctr">
                    <a:solidFill>
                      <a:srgbClr val="434343"/>
                    </a:solidFill>
                  </a:tcPr>
                </a:tc>
              </a:tr>
              <a:tr h="693375">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スパルタIELTS</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l">
                        <a:spcBef>
                          <a:spcPts val="0"/>
                        </a:spcBef>
                        <a:spcAft>
                          <a:spcPts val="0"/>
                        </a:spcAft>
                        <a:buNone/>
                      </a:pPr>
                      <a:r>
                        <a:rPr lang="en" sz="1200">
                          <a:solidFill>
                            <a:srgbClr val="666666"/>
                          </a:solidFill>
                          <a:latin typeface="BIZ UDPGothic"/>
                          <a:ea typeface="BIZ UDPGothic"/>
                          <a:cs typeface="BIZ UDPGothic"/>
                          <a:sym typeface="BIZ UDPGothic"/>
                        </a:rPr>
                        <a:t>レベルに合った学習内容を提供する。スコア4.0以下の学生はIELTS対策に向けた基礎英語を学び、4.5以上の学生は目標スコアに向けてスコアアップのテクニックを学ぶ。講師は、全員7.5 以上のスコア保持者の精鋭揃い。毎週末模擬試験受講を強制など内容もスパルタ。宿題も多い。</a:t>
                      </a:r>
                      <a:endParaRPr sz="1200">
                        <a:solidFill>
                          <a:srgbClr val="666666"/>
                        </a:solidFill>
                        <a:latin typeface="BIZ UDPGothic"/>
                        <a:ea typeface="BIZ UDPGothic"/>
                        <a:cs typeface="BIZ UDPGothic"/>
                        <a:sym typeface="BIZ UDPGothic"/>
                      </a:endParaRPr>
                    </a:p>
                  </a:txBody>
                  <a:tcPr marT="91425" marB="91425" marR="91425" marL="91425" anchor="ctr"/>
                </a:tc>
              </a:tr>
              <a:tr h="693375">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スパルタESL</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l">
                        <a:spcBef>
                          <a:spcPts val="0"/>
                        </a:spcBef>
                        <a:spcAft>
                          <a:spcPts val="0"/>
                        </a:spcAft>
                        <a:buClr>
                          <a:schemeClr val="dk1"/>
                        </a:buClr>
                        <a:buSzPts val="1100"/>
                        <a:buFont typeface="Arial"/>
                        <a:buNone/>
                      </a:pPr>
                      <a:r>
                        <a:rPr lang="en" sz="1200">
                          <a:solidFill>
                            <a:srgbClr val="666666"/>
                          </a:solidFill>
                          <a:latin typeface="BIZ UDPGothic"/>
                          <a:ea typeface="BIZ UDPGothic"/>
                          <a:cs typeface="BIZ UDPGothic"/>
                          <a:sym typeface="BIZ UDPGothic"/>
                        </a:rPr>
                        <a:t>レベルに合った学習内容を提供する。A1-A2レベルの学生は、基礎英語を学び最低限の日常会話が話せる状態を目指す。B1レベル以上の学生は論理的な英語力を養う訓練をする。</a:t>
                      </a:r>
                      <a:endParaRPr sz="1200">
                        <a:solidFill>
                          <a:srgbClr val="666666"/>
                        </a:solidFill>
                        <a:latin typeface="BIZ UDPGothic"/>
                        <a:ea typeface="BIZ UDPGothic"/>
                        <a:cs typeface="BIZ UDPGothic"/>
                        <a:sym typeface="BIZ UDPGothic"/>
                      </a:endParaRPr>
                    </a:p>
                  </a:txBody>
                  <a:tcPr marT="91425" marB="91425" marR="91425" marL="91425" anchor="ctr"/>
                </a:tc>
              </a:tr>
            </a:tbl>
          </a:graphicData>
        </a:graphic>
      </p:graphicFrame>
      <p:sp>
        <p:nvSpPr>
          <p:cNvPr id="409" name="Google Shape;409;p38"/>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410" name="Google Shape;410;p38"/>
          <p:cNvSpPr txBox="1"/>
          <p:nvPr/>
        </p:nvSpPr>
        <p:spPr>
          <a:xfrm>
            <a:off x="880166" y="7021975"/>
            <a:ext cx="59346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500">
                <a:solidFill>
                  <a:srgbClr val="666666"/>
                </a:solidFill>
                <a:latin typeface="BIZ UDPGothic"/>
                <a:ea typeface="BIZ UDPGothic"/>
                <a:cs typeface="BIZ UDPGothic"/>
                <a:sym typeface="BIZ UDPGothic"/>
              </a:rPr>
              <a:t>レベルに合った学習内容を提供するシステム</a:t>
            </a:r>
            <a:r>
              <a:rPr b="1" lang="en" sz="1300">
                <a:solidFill>
                  <a:srgbClr val="666666"/>
                </a:solidFill>
                <a:latin typeface="BIZ UDPGothic"/>
                <a:ea typeface="BIZ UDPGothic"/>
                <a:cs typeface="BIZ UDPGothic"/>
                <a:sym typeface="BIZ UDPGothic"/>
              </a:rPr>
              <a:t>- </a:t>
            </a:r>
            <a:r>
              <a:rPr b="1" lang="en" sz="1300">
                <a:solidFill>
                  <a:srgbClr val="666666"/>
                </a:solidFill>
                <a:latin typeface="BIZ UDPGothic"/>
                <a:ea typeface="BIZ UDPGothic"/>
                <a:cs typeface="BIZ UDPGothic"/>
                <a:sym typeface="BIZ UDPGothic"/>
              </a:rPr>
              <a:t>スパルタESL編 -</a:t>
            </a:r>
            <a:endParaRPr b="1" sz="1300">
              <a:solidFill>
                <a:srgbClr val="666666"/>
              </a:solidFill>
              <a:latin typeface="BIZ UDPGothic"/>
              <a:ea typeface="BIZ UDPGothic"/>
              <a:cs typeface="BIZ UDPGothic"/>
              <a:sym typeface="BIZ UDPGothic"/>
            </a:endParaRPr>
          </a:p>
        </p:txBody>
      </p:sp>
      <p:graphicFrame>
        <p:nvGraphicFramePr>
          <p:cNvPr id="411" name="Google Shape;411;p38"/>
          <p:cNvGraphicFramePr/>
          <p:nvPr/>
        </p:nvGraphicFramePr>
        <p:xfrm>
          <a:off x="601588" y="7683025"/>
          <a:ext cx="3000000" cy="3000000"/>
        </p:xfrm>
        <a:graphic>
          <a:graphicData uri="http://schemas.openxmlformats.org/drawingml/2006/table">
            <a:tbl>
              <a:tblPr>
                <a:noFill/>
                <a:tableStyleId>{7ED70B73-2ACE-45A5-88D3-92559C71CDCE}</a:tableStyleId>
              </a:tblPr>
              <a:tblGrid>
                <a:gridCol w="891325"/>
                <a:gridCol w="5465500"/>
              </a:tblGrid>
              <a:tr h="456200">
                <a:tc>
                  <a:txBody>
                    <a:bodyPr/>
                    <a:lstStyle/>
                    <a:p>
                      <a:pPr indent="0" lvl="0" marL="0" rtl="0" algn="ctr">
                        <a:spcBef>
                          <a:spcPts val="0"/>
                        </a:spcBef>
                        <a:spcAft>
                          <a:spcPts val="0"/>
                        </a:spcAft>
                        <a:buNone/>
                      </a:pPr>
                      <a:r>
                        <a:rPr b="1" lang="en" sz="1300">
                          <a:solidFill>
                            <a:schemeClr val="lt1"/>
                          </a:solidFill>
                          <a:latin typeface="BIZ UDPGothic"/>
                          <a:ea typeface="BIZ UDPGothic"/>
                          <a:cs typeface="BIZ UDPGothic"/>
                          <a:sym typeface="BIZ UDPGothic"/>
                        </a:rPr>
                        <a:t>スコア</a:t>
                      </a:r>
                      <a:endParaRPr b="1" sz="1300">
                        <a:solidFill>
                          <a:schemeClr val="lt1"/>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300">
                          <a:solidFill>
                            <a:schemeClr val="lt1"/>
                          </a:solidFill>
                          <a:latin typeface="BIZ UDPGothic"/>
                          <a:ea typeface="BIZ UDPGothic"/>
                          <a:cs typeface="BIZ UDPGothic"/>
                          <a:sym typeface="BIZ UDPGothic"/>
                        </a:rPr>
                        <a:t>学習内容</a:t>
                      </a:r>
                      <a:endParaRPr b="1" sz="1300">
                        <a:solidFill>
                          <a:schemeClr val="lt1"/>
                        </a:solidFill>
                        <a:latin typeface="BIZ UDPGothic"/>
                        <a:ea typeface="BIZ UDPGothic"/>
                        <a:cs typeface="BIZ UDPGothic"/>
                        <a:sym typeface="BIZ UDPGothic"/>
                      </a:endParaRPr>
                    </a:p>
                  </a:txBody>
                  <a:tcPr marT="91425" marB="91425" marR="91425" marL="91425" anchor="ctr">
                    <a:solidFill>
                      <a:srgbClr val="434343"/>
                    </a:solidFill>
                  </a:tcPr>
                </a:tc>
              </a:tr>
              <a:tr h="693375">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A1-A2</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l">
                        <a:spcBef>
                          <a:spcPts val="0"/>
                        </a:spcBef>
                        <a:spcAft>
                          <a:spcPts val="0"/>
                        </a:spcAft>
                        <a:buNone/>
                      </a:pPr>
                      <a:r>
                        <a:rPr lang="en" sz="1200">
                          <a:solidFill>
                            <a:srgbClr val="666666"/>
                          </a:solidFill>
                          <a:latin typeface="BIZ UDPGothic"/>
                          <a:ea typeface="BIZ UDPGothic"/>
                          <a:cs typeface="BIZ UDPGothic"/>
                          <a:sym typeface="BIZ UDPGothic"/>
                        </a:rPr>
                        <a:t>基礎を固め、文章を構成し最低限の日常会話ができるようにする。Core 1:1で「Read Aloud」と「Speech Building」を学習。グループクラスは、英文法と発音で固定。</a:t>
                      </a:r>
                      <a:endParaRPr sz="1200">
                        <a:solidFill>
                          <a:srgbClr val="666666"/>
                        </a:solidFill>
                        <a:latin typeface="BIZ UDPGothic"/>
                        <a:ea typeface="BIZ UDPGothic"/>
                        <a:cs typeface="BIZ UDPGothic"/>
                        <a:sym typeface="BIZ UDPGothic"/>
                      </a:endParaRPr>
                    </a:p>
                  </a:txBody>
                  <a:tcPr marT="91425" marB="91425" marR="91425" marL="91425" anchor="ctr"/>
                </a:tc>
              </a:tr>
              <a:tr h="693375">
                <a:tc>
                  <a:txBody>
                    <a:bodyPr/>
                    <a:lstStyle/>
                    <a:p>
                      <a:pPr indent="0" lvl="0" marL="0" rtl="0" algn="ctr">
                        <a:spcBef>
                          <a:spcPts val="0"/>
                        </a:spcBef>
                        <a:spcAft>
                          <a:spcPts val="0"/>
                        </a:spcAft>
                        <a:buNone/>
                      </a:pPr>
                      <a:r>
                        <a:rPr b="1" lang="en" sz="1300">
                          <a:solidFill>
                            <a:srgbClr val="666666"/>
                          </a:solidFill>
                          <a:latin typeface="BIZ UDPGothic"/>
                          <a:ea typeface="BIZ UDPGothic"/>
                          <a:cs typeface="BIZ UDPGothic"/>
                          <a:sym typeface="BIZ UDPGothic"/>
                        </a:rPr>
                        <a:t>B1以上</a:t>
                      </a:r>
                      <a:endParaRPr b="1" sz="1300">
                        <a:solidFill>
                          <a:srgbClr val="666666"/>
                        </a:solidFill>
                        <a:latin typeface="BIZ UDPGothic"/>
                        <a:ea typeface="BIZ UDPGothic"/>
                        <a:cs typeface="BIZ UDPGothic"/>
                        <a:sym typeface="BIZ UDPGothic"/>
                      </a:endParaRPr>
                    </a:p>
                  </a:txBody>
                  <a:tcPr marT="91425" marB="91425" marR="91425" marL="91425" anchor="ctr"/>
                </a:tc>
                <a:tc>
                  <a:txBody>
                    <a:bodyPr/>
                    <a:lstStyle/>
                    <a:p>
                      <a:pPr indent="0" lvl="0" marL="0" rtl="0" algn="l">
                        <a:spcBef>
                          <a:spcPts val="0"/>
                        </a:spcBef>
                        <a:spcAft>
                          <a:spcPts val="0"/>
                        </a:spcAft>
                        <a:buNone/>
                      </a:pPr>
                      <a:r>
                        <a:rPr lang="en" sz="1200">
                          <a:solidFill>
                            <a:srgbClr val="666666"/>
                          </a:solidFill>
                          <a:latin typeface="BIZ UDPGothic"/>
                          <a:ea typeface="BIZ UDPGothic"/>
                          <a:cs typeface="BIZ UDPGothic"/>
                          <a:sym typeface="BIZ UDPGothic"/>
                        </a:rPr>
                        <a:t>論理的な英語力を身につける訓練をする。Core 1:1</a:t>
                      </a:r>
                      <a:r>
                        <a:rPr lang="en" sz="1200">
                          <a:solidFill>
                            <a:srgbClr val="666666"/>
                          </a:solidFill>
                          <a:latin typeface="BIZ UDPGothic"/>
                          <a:ea typeface="BIZ UDPGothic"/>
                          <a:cs typeface="BIZ UDPGothic"/>
                          <a:sym typeface="BIZ UDPGothic"/>
                        </a:rPr>
                        <a:t>で「</a:t>
                      </a:r>
                      <a:r>
                        <a:rPr lang="en" sz="1200">
                          <a:solidFill>
                            <a:srgbClr val="666666"/>
                          </a:solidFill>
                          <a:latin typeface="BIZ UDPGothic"/>
                          <a:ea typeface="BIZ UDPGothic"/>
                          <a:cs typeface="BIZ UDPGothic"/>
                          <a:sym typeface="BIZ UDPGothic"/>
                        </a:rPr>
                        <a:t>Discussion&amp;Debate」と「Advance Writing」を学ぶ。グループクラスは、英文法、発音、ディスカッション、Newsリスニングから選択可能。</a:t>
                      </a:r>
                      <a:endParaRPr sz="1200">
                        <a:solidFill>
                          <a:srgbClr val="666666"/>
                        </a:solidFill>
                        <a:latin typeface="BIZ UDPGothic"/>
                        <a:ea typeface="BIZ UDPGothic"/>
                        <a:cs typeface="BIZ UDPGothic"/>
                        <a:sym typeface="BIZ UDPGothic"/>
                      </a:endParaRPr>
                    </a:p>
                  </a:txBody>
                  <a:tcPr marT="91425" marB="91425" marR="91425" marL="91425" anchor="ct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39"/>
          <p:cNvPicPr preferRelativeResize="0"/>
          <p:nvPr/>
        </p:nvPicPr>
        <p:blipFill rotWithShape="1">
          <a:blip r:embed="rId3">
            <a:alphaModFix/>
          </a:blip>
          <a:srcRect b="2444" l="0" r="0" t="2453"/>
          <a:stretch/>
        </p:blipFill>
        <p:spPr>
          <a:xfrm>
            <a:off x="3806325" y="7433672"/>
            <a:ext cx="1485038" cy="1883027"/>
          </a:xfrm>
          <a:prstGeom prst="rect">
            <a:avLst/>
          </a:prstGeom>
          <a:noFill/>
          <a:ln>
            <a:noFill/>
          </a:ln>
        </p:spPr>
      </p:pic>
      <p:sp>
        <p:nvSpPr>
          <p:cNvPr id="417" name="Google Shape;417;p39"/>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pic>
        <p:nvPicPr>
          <p:cNvPr id="418" name="Google Shape;418;p39"/>
          <p:cNvPicPr preferRelativeResize="0"/>
          <p:nvPr/>
        </p:nvPicPr>
        <p:blipFill>
          <a:blip r:embed="rId4">
            <a:alphaModFix/>
          </a:blip>
          <a:stretch>
            <a:fillRect/>
          </a:stretch>
        </p:blipFill>
        <p:spPr>
          <a:xfrm>
            <a:off x="629949" y="7439500"/>
            <a:ext cx="1420538" cy="1894099"/>
          </a:xfrm>
          <a:prstGeom prst="rect">
            <a:avLst/>
          </a:prstGeom>
          <a:noFill/>
          <a:ln>
            <a:noFill/>
          </a:ln>
        </p:spPr>
      </p:pic>
      <p:pic>
        <p:nvPicPr>
          <p:cNvPr id="419" name="Google Shape;419;p39"/>
          <p:cNvPicPr preferRelativeResize="0"/>
          <p:nvPr/>
        </p:nvPicPr>
        <p:blipFill>
          <a:blip r:embed="rId5">
            <a:alphaModFix/>
          </a:blip>
          <a:stretch>
            <a:fillRect/>
          </a:stretch>
        </p:blipFill>
        <p:spPr>
          <a:xfrm>
            <a:off x="2260125" y="7439501"/>
            <a:ext cx="1420550" cy="1894083"/>
          </a:xfrm>
          <a:prstGeom prst="rect">
            <a:avLst/>
          </a:prstGeom>
          <a:noFill/>
          <a:ln>
            <a:noFill/>
          </a:ln>
        </p:spPr>
      </p:pic>
      <p:pic>
        <p:nvPicPr>
          <p:cNvPr id="420" name="Google Shape;420;p39"/>
          <p:cNvPicPr preferRelativeResize="0"/>
          <p:nvPr/>
        </p:nvPicPr>
        <p:blipFill>
          <a:blip r:embed="rId6">
            <a:alphaModFix/>
          </a:blip>
          <a:stretch>
            <a:fillRect/>
          </a:stretch>
        </p:blipFill>
        <p:spPr>
          <a:xfrm>
            <a:off x="5425688" y="7439501"/>
            <a:ext cx="1420550" cy="1894083"/>
          </a:xfrm>
          <a:prstGeom prst="rect">
            <a:avLst/>
          </a:prstGeom>
          <a:noFill/>
          <a:ln>
            <a:noFill/>
          </a:ln>
        </p:spPr>
      </p:pic>
      <p:sp>
        <p:nvSpPr>
          <p:cNvPr id="421" name="Google Shape;421;p39"/>
          <p:cNvSpPr txBox="1"/>
          <p:nvPr/>
        </p:nvSpPr>
        <p:spPr>
          <a:xfrm>
            <a:off x="621275" y="9431950"/>
            <a:ext cx="1437900" cy="608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100">
                <a:solidFill>
                  <a:srgbClr val="666666"/>
                </a:solidFill>
                <a:latin typeface="BIZ UDPGothic"/>
                <a:ea typeface="BIZ UDPGothic"/>
                <a:cs typeface="BIZ UDPGothic"/>
                <a:sym typeface="BIZ UDPGothic"/>
              </a:rPr>
              <a:t>Risa （8週間）</a:t>
            </a:r>
            <a:endParaRPr b="1" sz="1100">
              <a:solidFill>
                <a:srgbClr val="666666"/>
              </a:solidFill>
              <a:latin typeface="BIZ UDPGothic"/>
              <a:ea typeface="BIZ UDPGothic"/>
              <a:cs typeface="BIZ UDPGothic"/>
              <a:sym typeface="BIZ UDPGothic"/>
            </a:endParaRPr>
          </a:p>
          <a:p>
            <a:pPr indent="0" lvl="0" marL="0" rtl="0" algn="ctr">
              <a:lnSpc>
                <a:spcPct val="150000"/>
              </a:lnSpc>
              <a:spcBef>
                <a:spcPts val="0"/>
              </a:spcBef>
              <a:spcAft>
                <a:spcPts val="0"/>
              </a:spcAft>
              <a:buNone/>
            </a:pPr>
            <a:r>
              <a:rPr b="1" lang="en" sz="1100">
                <a:solidFill>
                  <a:srgbClr val="666666"/>
                </a:solidFill>
                <a:latin typeface="BIZ UDPGothic"/>
                <a:ea typeface="BIZ UDPGothic"/>
                <a:cs typeface="BIZ UDPGothic"/>
                <a:sym typeface="BIZ UDPGothic"/>
              </a:rPr>
              <a:t>4.5→6.0 を達成</a:t>
            </a:r>
            <a:endParaRPr sz="1200"/>
          </a:p>
        </p:txBody>
      </p:sp>
      <p:sp>
        <p:nvSpPr>
          <p:cNvPr id="422" name="Google Shape;422;p39"/>
          <p:cNvSpPr txBox="1"/>
          <p:nvPr/>
        </p:nvSpPr>
        <p:spPr>
          <a:xfrm>
            <a:off x="2279950" y="9431950"/>
            <a:ext cx="1437900" cy="608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100">
                <a:solidFill>
                  <a:srgbClr val="666666"/>
                </a:solidFill>
                <a:latin typeface="BIZ UDPGothic"/>
                <a:ea typeface="BIZ UDPGothic"/>
                <a:cs typeface="BIZ UDPGothic"/>
                <a:sym typeface="BIZ UDPGothic"/>
              </a:rPr>
              <a:t>Zedd （8週間）</a:t>
            </a:r>
            <a:endParaRPr b="1" sz="1100">
              <a:solidFill>
                <a:srgbClr val="666666"/>
              </a:solidFill>
              <a:latin typeface="BIZ UDPGothic"/>
              <a:ea typeface="BIZ UDPGothic"/>
              <a:cs typeface="BIZ UDPGothic"/>
              <a:sym typeface="BIZ UDPGothic"/>
            </a:endParaRPr>
          </a:p>
          <a:p>
            <a:pPr indent="0" lvl="0" marL="0" rtl="0" algn="ctr">
              <a:lnSpc>
                <a:spcPct val="150000"/>
              </a:lnSpc>
              <a:spcBef>
                <a:spcPts val="0"/>
              </a:spcBef>
              <a:spcAft>
                <a:spcPts val="0"/>
              </a:spcAft>
              <a:buNone/>
            </a:pPr>
            <a:r>
              <a:rPr b="1" lang="en" sz="1100">
                <a:solidFill>
                  <a:srgbClr val="666666"/>
                </a:solidFill>
                <a:latin typeface="BIZ UDPGothic"/>
                <a:ea typeface="BIZ UDPGothic"/>
                <a:cs typeface="BIZ UDPGothic"/>
                <a:sym typeface="BIZ UDPGothic"/>
              </a:rPr>
              <a:t>4.0→6.0 を達成</a:t>
            </a:r>
            <a:endParaRPr sz="1200"/>
          </a:p>
        </p:txBody>
      </p:sp>
      <p:sp>
        <p:nvSpPr>
          <p:cNvPr id="423" name="Google Shape;423;p39"/>
          <p:cNvSpPr txBox="1"/>
          <p:nvPr/>
        </p:nvSpPr>
        <p:spPr>
          <a:xfrm>
            <a:off x="5388550" y="9431950"/>
            <a:ext cx="1561800" cy="608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100">
                <a:solidFill>
                  <a:srgbClr val="666666"/>
                </a:solidFill>
                <a:latin typeface="BIZ UDPGothic"/>
                <a:ea typeface="BIZ UDPGothic"/>
                <a:cs typeface="BIZ UDPGothic"/>
                <a:sym typeface="BIZ UDPGothic"/>
              </a:rPr>
              <a:t>Alex （4週間）</a:t>
            </a:r>
            <a:endParaRPr b="1" sz="1100">
              <a:solidFill>
                <a:srgbClr val="666666"/>
              </a:solidFill>
              <a:latin typeface="BIZ UDPGothic"/>
              <a:ea typeface="BIZ UDPGothic"/>
              <a:cs typeface="BIZ UDPGothic"/>
              <a:sym typeface="BIZ UDPGothic"/>
            </a:endParaRPr>
          </a:p>
          <a:p>
            <a:pPr indent="0" lvl="0" marL="0" rtl="0" algn="ctr">
              <a:lnSpc>
                <a:spcPct val="150000"/>
              </a:lnSpc>
              <a:spcBef>
                <a:spcPts val="0"/>
              </a:spcBef>
              <a:spcAft>
                <a:spcPts val="0"/>
              </a:spcAft>
              <a:buNone/>
            </a:pPr>
            <a:r>
              <a:rPr b="1" lang="en" sz="1100">
                <a:solidFill>
                  <a:srgbClr val="666666"/>
                </a:solidFill>
                <a:latin typeface="BIZ UDPGothic"/>
                <a:ea typeface="BIZ UDPGothic"/>
                <a:cs typeface="BIZ UDPGothic"/>
                <a:sym typeface="BIZ UDPGothic"/>
              </a:rPr>
              <a:t>6.0→8.0 を達成</a:t>
            </a:r>
            <a:endParaRPr sz="1200"/>
          </a:p>
        </p:txBody>
      </p:sp>
      <p:sp>
        <p:nvSpPr>
          <p:cNvPr id="424" name="Google Shape;424;p39"/>
          <p:cNvSpPr txBox="1"/>
          <p:nvPr/>
        </p:nvSpPr>
        <p:spPr>
          <a:xfrm>
            <a:off x="2684950" y="5282300"/>
            <a:ext cx="4731900" cy="1369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666666"/>
                </a:solidFill>
                <a:latin typeface="BIZ UDPGothic"/>
                <a:ea typeface="BIZ UDPGothic"/>
                <a:cs typeface="BIZ UDPGothic"/>
                <a:sym typeface="BIZ UDPGothic"/>
              </a:rPr>
              <a:t>・ 現状のスコアと目標スコアに合わせて個別の学習戦略を提供</a:t>
            </a:r>
            <a:endParaRPr sz="11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100">
                <a:solidFill>
                  <a:srgbClr val="666666"/>
                </a:solidFill>
                <a:latin typeface="BIZ UDPGothic"/>
                <a:ea typeface="BIZ UDPGothic"/>
                <a:cs typeface="BIZ UDPGothic"/>
                <a:sym typeface="BIZ UDPGothic"/>
              </a:rPr>
              <a:t>・ 毎週末の模試で頻繁に進捗チェック＆個別に学習戦略を改善</a:t>
            </a:r>
            <a:endParaRPr sz="11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100">
                <a:solidFill>
                  <a:srgbClr val="666666"/>
                </a:solidFill>
                <a:latin typeface="BIZ UDPGothic"/>
                <a:ea typeface="BIZ UDPGothic"/>
                <a:cs typeface="BIZ UDPGothic"/>
                <a:sym typeface="BIZ UDPGothic"/>
              </a:rPr>
              <a:t>・ Speaking &amp; Writing Clinic でアウトプット科目を個別強化 </a:t>
            </a:r>
            <a:endParaRPr sz="11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100">
                <a:solidFill>
                  <a:srgbClr val="666666"/>
                </a:solidFill>
                <a:latin typeface="BIZ UDPGothic"/>
                <a:ea typeface="BIZ UDPGothic"/>
                <a:cs typeface="BIZ UDPGothic"/>
                <a:sym typeface="BIZ UDPGothic"/>
              </a:rPr>
              <a:t>・ スコア9.0 を保持するプロ講師と個別コンサル（2 週に１回） </a:t>
            </a:r>
            <a:endParaRPr sz="11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100">
                <a:solidFill>
                  <a:srgbClr val="666666"/>
                </a:solidFill>
                <a:latin typeface="BIZ UDPGothic"/>
                <a:ea typeface="BIZ UDPGothic"/>
                <a:cs typeface="BIZ UDPGothic"/>
                <a:sym typeface="BIZ UDPGothic"/>
              </a:rPr>
              <a:t>・ 学生ごとにメンター講師がアサインされ個別の学習サポート</a:t>
            </a:r>
            <a:endParaRPr sz="1100">
              <a:solidFill>
                <a:srgbClr val="666666"/>
              </a:solidFill>
              <a:latin typeface="BIZ UDPGothic"/>
              <a:ea typeface="BIZ UDPGothic"/>
              <a:cs typeface="BIZ UDPGothic"/>
              <a:sym typeface="BIZ UDPGothic"/>
            </a:endParaRPr>
          </a:p>
        </p:txBody>
      </p:sp>
      <p:graphicFrame>
        <p:nvGraphicFramePr>
          <p:cNvPr id="425" name="Google Shape;425;p39"/>
          <p:cNvGraphicFramePr/>
          <p:nvPr/>
        </p:nvGraphicFramePr>
        <p:xfrm>
          <a:off x="426113" y="863125"/>
          <a:ext cx="3000000" cy="3000000"/>
        </p:xfrm>
        <a:graphic>
          <a:graphicData uri="http://schemas.openxmlformats.org/drawingml/2006/table">
            <a:tbl>
              <a:tblPr>
                <a:noFill/>
                <a:tableStyleId>{7ED70B73-2ACE-45A5-88D3-92559C71CDCE}</a:tableStyleId>
              </a:tblPr>
              <a:tblGrid>
                <a:gridCol w="814975"/>
                <a:gridCol w="1159150"/>
                <a:gridCol w="936550"/>
                <a:gridCol w="3797100"/>
              </a:tblGrid>
              <a:tr h="547375">
                <a:tc>
                  <a:txBody>
                    <a:bodyPr/>
                    <a:lstStyle/>
                    <a:p>
                      <a:pPr indent="0" lvl="0" marL="0" rtl="0" algn="ctr">
                        <a:spcBef>
                          <a:spcPts val="0"/>
                        </a:spcBef>
                        <a:spcAft>
                          <a:spcPts val="0"/>
                        </a:spcAft>
                        <a:buNone/>
                      </a:pPr>
                      <a:r>
                        <a:rPr b="1" lang="en" sz="1200">
                          <a:solidFill>
                            <a:schemeClr val="lt1"/>
                          </a:solidFill>
                          <a:latin typeface="BIZ UDPGothic"/>
                          <a:ea typeface="BIZ UDPGothic"/>
                          <a:cs typeface="BIZ UDPGothic"/>
                          <a:sym typeface="BIZ UDPGothic"/>
                        </a:rPr>
                        <a:t>スコア</a:t>
                      </a:r>
                      <a:endParaRPr b="1" sz="1200">
                        <a:solidFill>
                          <a:schemeClr val="lt1"/>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200">
                          <a:solidFill>
                            <a:schemeClr val="lt1"/>
                          </a:solidFill>
                          <a:latin typeface="BIZ UDPGothic"/>
                          <a:ea typeface="BIZ UDPGothic"/>
                          <a:cs typeface="BIZ UDPGothic"/>
                          <a:sym typeface="BIZ UDPGothic"/>
                        </a:rPr>
                        <a:t>4〜8</a:t>
                      </a:r>
                      <a:r>
                        <a:rPr b="1" lang="en" sz="1200">
                          <a:solidFill>
                            <a:schemeClr val="lt1"/>
                          </a:solidFill>
                          <a:latin typeface="BIZ UDPGothic"/>
                          <a:ea typeface="BIZ UDPGothic"/>
                          <a:cs typeface="BIZ UDPGothic"/>
                          <a:sym typeface="BIZ UDPGothic"/>
                        </a:rPr>
                        <a:t>週で</a:t>
                      </a:r>
                      <a:endParaRPr b="1" sz="1200">
                        <a:solidFill>
                          <a:schemeClr val="lt1"/>
                        </a:solidFill>
                        <a:latin typeface="BIZ UDPGothic"/>
                        <a:ea typeface="BIZ UDPGothic"/>
                        <a:cs typeface="BIZ UDPGothic"/>
                        <a:sym typeface="BIZ UDPGothic"/>
                      </a:endParaRPr>
                    </a:p>
                    <a:p>
                      <a:pPr indent="0" lvl="0" marL="0" rtl="0" algn="ctr">
                        <a:spcBef>
                          <a:spcPts val="0"/>
                        </a:spcBef>
                        <a:spcAft>
                          <a:spcPts val="0"/>
                        </a:spcAft>
                        <a:buNone/>
                      </a:pPr>
                      <a:r>
                        <a:rPr b="1" lang="en" sz="1200">
                          <a:solidFill>
                            <a:schemeClr val="lt1"/>
                          </a:solidFill>
                          <a:latin typeface="BIZ UDPGothic"/>
                          <a:ea typeface="BIZ UDPGothic"/>
                          <a:cs typeface="BIZ UDPGothic"/>
                          <a:sym typeface="BIZ UDPGothic"/>
                        </a:rPr>
                        <a:t>目指すスコア</a:t>
                      </a:r>
                      <a:endParaRPr b="1" sz="1200">
                        <a:solidFill>
                          <a:schemeClr val="lt1"/>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200">
                          <a:solidFill>
                            <a:schemeClr val="lt1"/>
                          </a:solidFill>
                          <a:latin typeface="BIZ UDPGothic"/>
                          <a:ea typeface="BIZ UDPGothic"/>
                          <a:cs typeface="BIZ UDPGothic"/>
                          <a:sym typeface="BIZ UDPGothic"/>
                        </a:rPr>
                        <a:t>受講コース</a:t>
                      </a:r>
                      <a:endParaRPr b="1" sz="1200">
                        <a:solidFill>
                          <a:schemeClr val="lt1"/>
                        </a:solidFill>
                        <a:latin typeface="BIZ UDPGothic"/>
                        <a:ea typeface="BIZ UDPGothic"/>
                        <a:cs typeface="BIZ UDPGothic"/>
                        <a:sym typeface="BIZ UDPGothic"/>
                      </a:endParaRPr>
                    </a:p>
                  </a:txBody>
                  <a:tcPr marT="91425" marB="91425" marR="91425" marL="91425" anchor="ctr">
                    <a:solidFill>
                      <a:srgbClr val="434343"/>
                    </a:solidFill>
                  </a:tcPr>
                </a:tc>
                <a:tc>
                  <a:txBody>
                    <a:bodyPr/>
                    <a:lstStyle/>
                    <a:p>
                      <a:pPr indent="0" lvl="0" marL="0" rtl="0" algn="ctr">
                        <a:spcBef>
                          <a:spcPts val="0"/>
                        </a:spcBef>
                        <a:spcAft>
                          <a:spcPts val="0"/>
                        </a:spcAft>
                        <a:buNone/>
                      </a:pPr>
                      <a:r>
                        <a:rPr b="1" lang="en" sz="1200">
                          <a:solidFill>
                            <a:schemeClr val="lt1"/>
                          </a:solidFill>
                          <a:latin typeface="BIZ UDPGothic"/>
                          <a:ea typeface="BIZ UDPGothic"/>
                          <a:cs typeface="BIZ UDPGothic"/>
                          <a:sym typeface="BIZ UDPGothic"/>
                        </a:rPr>
                        <a:t>内容</a:t>
                      </a:r>
                      <a:endParaRPr b="1" sz="1200">
                        <a:solidFill>
                          <a:schemeClr val="lt1"/>
                        </a:solidFill>
                        <a:latin typeface="BIZ UDPGothic"/>
                        <a:ea typeface="BIZ UDPGothic"/>
                        <a:cs typeface="BIZ UDPGothic"/>
                        <a:sym typeface="BIZ UDPGothic"/>
                      </a:endParaRPr>
                    </a:p>
                  </a:txBody>
                  <a:tcPr marT="91425" marB="91425" marR="91425" marL="91425" anchor="ctr">
                    <a:solidFill>
                      <a:srgbClr val="434343"/>
                    </a:solidFill>
                  </a:tcPr>
                </a:tc>
              </a:tr>
              <a:tr h="441775">
                <a:tc>
                  <a:txBody>
                    <a:bodyPr/>
                    <a:lstStyle/>
                    <a:p>
                      <a:pPr indent="0" lvl="0" marL="0" rtl="0" algn="ctr">
                        <a:spcBef>
                          <a:spcPts val="0"/>
                        </a:spcBef>
                        <a:spcAft>
                          <a:spcPts val="0"/>
                        </a:spcAft>
                        <a:buNone/>
                      </a:pPr>
                      <a:r>
                        <a:rPr lang="en" sz="1200">
                          <a:solidFill>
                            <a:srgbClr val="434343"/>
                          </a:solidFill>
                          <a:latin typeface="BIZ UDPGothic"/>
                          <a:ea typeface="BIZ UDPGothic"/>
                          <a:cs typeface="BIZ UDPGothic"/>
                          <a:sym typeface="BIZ UDPGothic"/>
                        </a:rPr>
                        <a:t>6</a:t>
                      </a:r>
                      <a:r>
                        <a:rPr lang="en" sz="1200">
                          <a:solidFill>
                            <a:srgbClr val="434343"/>
                          </a:solidFill>
                          <a:latin typeface="BIZ UDPGothic"/>
                          <a:ea typeface="BIZ UDPGothic"/>
                          <a:cs typeface="BIZ UDPGothic"/>
                          <a:sym typeface="BIZ UDPGothic"/>
                        </a:rPr>
                        <a:t>.0-6.5</a:t>
                      </a:r>
                      <a:endParaRPr sz="12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lang="en" sz="1200">
                          <a:solidFill>
                            <a:srgbClr val="434343"/>
                          </a:solidFill>
                          <a:latin typeface="BIZ UDPGothic"/>
                          <a:ea typeface="BIZ UDPGothic"/>
                          <a:cs typeface="BIZ UDPGothic"/>
                          <a:sym typeface="BIZ UDPGothic"/>
                        </a:rPr>
                        <a:t>7.0</a:t>
                      </a:r>
                      <a:endParaRPr sz="1200">
                        <a:solidFill>
                          <a:srgbClr val="434343"/>
                        </a:solidFill>
                        <a:latin typeface="BIZ UDPGothic"/>
                        <a:ea typeface="BIZ UDPGothic"/>
                        <a:cs typeface="BIZ UDPGothic"/>
                        <a:sym typeface="BIZ UDPGothic"/>
                      </a:endParaRPr>
                    </a:p>
                  </a:txBody>
                  <a:tcPr marT="91425" marB="91425" marR="91425" marL="91425" anchor="ctr"/>
                </a:tc>
                <a:tc rowSpan="3">
                  <a:txBody>
                    <a:bodyPr/>
                    <a:lstStyle/>
                    <a:p>
                      <a:pPr indent="0" lvl="0" marL="0" rtl="0" algn="ctr">
                        <a:spcBef>
                          <a:spcPts val="0"/>
                        </a:spcBef>
                        <a:spcAft>
                          <a:spcPts val="0"/>
                        </a:spcAft>
                        <a:buNone/>
                      </a:pPr>
                      <a:r>
                        <a:rPr lang="en" sz="1200">
                          <a:solidFill>
                            <a:srgbClr val="434343"/>
                          </a:solidFill>
                          <a:latin typeface="BIZ UDPGothic"/>
                          <a:ea typeface="BIZ UDPGothic"/>
                          <a:cs typeface="BIZ UDPGothic"/>
                          <a:sym typeface="BIZ UDPGothic"/>
                        </a:rPr>
                        <a:t>Master</a:t>
                      </a:r>
                      <a:endParaRPr sz="1200">
                        <a:solidFill>
                          <a:srgbClr val="434343"/>
                        </a:solidFill>
                        <a:latin typeface="BIZ UDPGothic"/>
                        <a:ea typeface="BIZ UDPGothic"/>
                        <a:cs typeface="BIZ UDPGothic"/>
                        <a:sym typeface="BIZ UDPGothic"/>
                      </a:endParaRPr>
                    </a:p>
                  </a:txBody>
                  <a:tcPr marT="91425" marB="91425" marR="91425" marL="91425" anchor="ctr"/>
                </a:tc>
                <a:tc rowSpan="3">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BIZ UDPGothic"/>
                          <a:ea typeface="BIZ UDPGothic"/>
                          <a:cs typeface="BIZ UDPGothic"/>
                          <a:sym typeface="BIZ UDPGothic"/>
                        </a:rPr>
                        <a:t>スコア4.5 以下の学生は、目標スコアに合わせてスコアアップのテクニックを学ぶ。リーディングとリスニングは安定してスコアが伸ばせるよう過去問を中心に数をこなす。スコアの足を引っ張りやすいライティングとスピーキングは、設問に沿って一貫性と論理性のある回答ができるよう訓練。加えて、語彙量の増加やスペルミス減少などにも気を配る。スタンダードはスピーキングとライティングが2コマずつ学べるのでおすすめ。</a:t>
                      </a:r>
                      <a:endParaRPr sz="1100">
                        <a:solidFill>
                          <a:srgbClr val="434343"/>
                        </a:solidFill>
                        <a:latin typeface="BIZ UDPGothic"/>
                        <a:ea typeface="BIZ UDPGothic"/>
                        <a:cs typeface="BIZ UDPGothic"/>
                        <a:sym typeface="BIZ UDPGothic"/>
                      </a:endParaRPr>
                    </a:p>
                  </a:txBody>
                  <a:tcPr marT="91425" marB="91425" marR="91425" marL="91425" anchor="ctr"/>
                </a:tc>
              </a:tr>
              <a:tr h="441775">
                <a:tc>
                  <a:txBody>
                    <a:bodyPr/>
                    <a:lstStyle/>
                    <a:p>
                      <a:pPr indent="0" lvl="0" marL="0" rtl="0" algn="ctr">
                        <a:spcBef>
                          <a:spcPts val="0"/>
                        </a:spcBef>
                        <a:spcAft>
                          <a:spcPts val="0"/>
                        </a:spcAft>
                        <a:buNone/>
                      </a:pPr>
                      <a:r>
                        <a:rPr lang="en" sz="1200">
                          <a:solidFill>
                            <a:srgbClr val="434343"/>
                          </a:solidFill>
                          <a:latin typeface="BIZ UDPGothic"/>
                          <a:ea typeface="BIZ UDPGothic"/>
                          <a:cs typeface="BIZ UDPGothic"/>
                          <a:sym typeface="BIZ UDPGothic"/>
                        </a:rPr>
                        <a:t>5.0-5.5</a:t>
                      </a:r>
                      <a:endParaRPr sz="12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lang="en" sz="1200">
                          <a:solidFill>
                            <a:srgbClr val="434343"/>
                          </a:solidFill>
                          <a:latin typeface="BIZ UDPGothic"/>
                          <a:ea typeface="BIZ UDPGothic"/>
                          <a:cs typeface="BIZ UDPGothic"/>
                          <a:sym typeface="BIZ UDPGothic"/>
                        </a:rPr>
                        <a:t>6.0</a:t>
                      </a:r>
                      <a:endParaRPr sz="1200">
                        <a:solidFill>
                          <a:srgbClr val="434343"/>
                        </a:solidFill>
                        <a:latin typeface="BIZ UDPGothic"/>
                        <a:ea typeface="BIZ UDPGothic"/>
                        <a:cs typeface="BIZ UDPGothic"/>
                        <a:sym typeface="BIZ UDPGothic"/>
                      </a:endParaRPr>
                    </a:p>
                  </a:txBody>
                  <a:tcPr marT="91425" marB="91425" marR="91425" marL="91425" anchor="ctr"/>
                </a:tc>
                <a:tc vMerge="1"/>
                <a:tc vMerge="1"/>
              </a:tr>
              <a:tr h="424825">
                <a:tc>
                  <a:txBody>
                    <a:bodyPr/>
                    <a:lstStyle/>
                    <a:p>
                      <a:pPr indent="0" lvl="0" marL="0" rtl="0" algn="ctr">
                        <a:spcBef>
                          <a:spcPts val="0"/>
                        </a:spcBef>
                        <a:spcAft>
                          <a:spcPts val="0"/>
                        </a:spcAft>
                        <a:buNone/>
                      </a:pPr>
                      <a:r>
                        <a:rPr lang="en" sz="1200">
                          <a:solidFill>
                            <a:srgbClr val="434343"/>
                          </a:solidFill>
                          <a:latin typeface="BIZ UDPGothic"/>
                          <a:ea typeface="BIZ UDPGothic"/>
                          <a:cs typeface="BIZ UDPGothic"/>
                          <a:sym typeface="BIZ UDPGothic"/>
                        </a:rPr>
                        <a:t>4.5</a:t>
                      </a:r>
                      <a:endParaRPr sz="12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lang="en" sz="1200">
                          <a:solidFill>
                            <a:srgbClr val="434343"/>
                          </a:solidFill>
                          <a:latin typeface="BIZ UDPGothic"/>
                          <a:ea typeface="BIZ UDPGothic"/>
                          <a:cs typeface="BIZ UDPGothic"/>
                          <a:sym typeface="BIZ UDPGothic"/>
                        </a:rPr>
                        <a:t>5.0</a:t>
                      </a:r>
                      <a:endParaRPr sz="1200">
                        <a:solidFill>
                          <a:srgbClr val="434343"/>
                        </a:solidFill>
                        <a:latin typeface="BIZ UDPGothic"/>
                        <a:ea typeface="BIZ UDPGothic"/>
                        <a:cs typeface="BIZ UDPGothic"/>
                        <a:sym typeface="BIZ UDPGothic"/>
                      </a:endParaRPr>
                    </a:p>
                  </a:txBody>
                  <a:tcPr marT="91425" marB="91425" marR="91425" marL="91425" anchor="ctr"/>
                </a:tc>
                <a:tc vMerge="1"/>
                <a:tc vMerge="1"/>
              </a:tr>
              <a:tr h="441775">
                <a:tc>
                  <a:txBody>
                    <a:bodyPr/>
                    <a:lstStyle/>
                    <a:p>
                      <a:pPr indent="0" lvl="0" marL="0" rtl="0" algn="ctr">
                        <a:spcBef>
                          <a:spcPts val="0"/>
                        </a:spcBef>
                        <a:spcAft>
                          <a:spcPts val="0"/>
                        </a:spcAft>
                        <a:buNone/>
                      </a:pPr>
                      <a:r>
                        <a:rPr lang="en" sz="1200">
                          <a:solidFill>
                            <a:srgbClr val="434343"/>
                          </a:solidFill>
                          <a:latin typeface="BIZ UDPGothic"/>
                          <a:ea typeface="BIZ UDPGothic"/>
                          <a:cs typeface="BIZ UDPGothic"/>
                          <a:sym typeface="BIZ UDPGothic"/>
                        </a:rPr>
                        <a:t>4.0以下</a:t>
                      </a:r>
                      <a:endParaRPr sz="12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lang="en" sz="1200">
                          <a:solidFill>
                            <a:srgbClr val="434343"/>
                          </a:solidFill>
                          <a:latin typeface="BIZ UDPGothic"/>
                          <a:ea typeface="BIZ UDPGothic"/>
                          <a:cs typeface="BIZ UDPGothic"/>
                          <a:sym typeface="BIZ UDPGothic"/>
                        </a:rPr>
                        <a:t>4.5</a:t>
                      </a:r>
                      <a:endParaRPr sz="12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spcBef>
                          <a:spcPts val="0"/>
                        </a:spcBef>
                        <a:spcAft>
                          <a:spcPts val="0"/>
                        </a:spcAft>
                        <a:buNone/>
                      </a:pPr>
                      <a:r>
                        <a:rPr lang="en" sz="1200">
                          <a:solidFill>
                            <a:srgbClr val="434343"/>
                          </a:solidFill>
                          <a:latin typeface="BIZ UDPGothic"/>
                          <a:ea typeface="BIZ UDPGothic"/>
                          <a:cs typeface="BIZ UDPGothic"/>
                          <a:sym typeface="BIZ UDPGothic"/>
                        </a:rPr>
                        <a:t>Starter</a:t>
                      </a:r>
                      <a:endParaRPr sz="12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l">
                        <a:lnSpc>
                          <a:spcPct val="115000"/>
                        </a:lnSpc>
                        <a:spcBef>
                          <a:spcPts val="0"/>
                        </a:spcBef>
                        <a:spcAft>
                          <a:spcPts val="0"/>
                        </a:spcAft>
                        <a:buNone/>
                      </a:pPr>
                      <a:r>
                        <a:rPr lang="en" sz="1100">
                          <a:solidFill>
                            <a:srgbClr val="434343"/>
                          </a:solidFill>
                          <a:latin typeface="BIZ UDPGothic"/>
                          <a:ea typeface="BIZ UDPGothic"/>
                          <a:cs typeface="BIZ UDPGothic"/>
                          <a:sym typeface="BIZ UDPGothic"/>
                        </a:rPr>
                        <a:t>スコア4.0 以下の学生は、IELTS 対策に入る前にまず基礎英語を学ぶ必要がある。そのため、一般英語に近い内容を学び基礎英語力を養う。グループクラスのIELTS 基礎では、IELTS 対策に向けて最低限必要な基礎英語を総合的に学んでいく。</a:t>
                      </a:r>
                      <a:endParaRPr sz="1100">
                        <a:solidFill>
                          <a:srgbClr val="434343"/>
                        </a:solidFill>
                        <a:latin typeface="BIZ UDPGothic"/>
                        <a:ea typeface="BIZ UDPGothic"/>
                        <a:cs typeface="BIZ UDPGothic"/>
                        <a:sym typeface="BIZ UDPGothic"/>
                      </a:endParaRPr>
                    </a:p>
                  </a:txBody>
                  <a:tcPr marT="91425" marB="91425" marR="91425" marL="91425" anchor="ctr"/>
                </a:tc>
              </a:tr>
            </a:tbl>
          </a:graphicData>
        </a:graphic>
      </p:graphicFrame>
      <p:sp>
        <p:nvSpPr>
          <p:cNvPr id="426" name="Google Shape;426;p39"/>
          <p:cNvSpPr txBox="1"/>
          <p:nvPr/>
        </p:nvSpPr>
        <p:spPr>
          <a:xfrm>
            <a:off x="672150" y="4669575"/>
            <a:ext cx="62157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500">
                <a:solidFill>
                  <a:srgbClr val="666666"/>
                </a:solidFill>
                <a:latin typeface="BIZ UDPGothic"/>
                <a:ea typeface="BIZ UDPGothic"/>
                <a:cs typeface="BIZ UDPGothic"/>
                <a:sym typeface="BIZ UDPGothic"/>
              </a:rPr>
              <a:t>JICと他校のIELTSコースの違いは徹底した「個別指導」にあり</a:t>
            </a:r>
            <a:endParaRPr b="1" sz="1500">
              <a:solidFill>
                <a:srgbClr val="666666"/>
              </a:solidFill>
              <a:latin typeface="BIZ UDPGothic"/>
              <a:ea typeface="BIZ UDPGothic"/>
              <a:cs typeface="BIZ UDPGothic"/>
              <a:sym typeface="BIZ UDPGothic"/>
            </a:endParaRPr>
          </a:p>
        </p:txBody>
      </p:sp>
      <p:pic>
        <p:nvPicPr>
          <p:cNvPr id="427" name="Google Shape;427;p39"/>
          <p:cNvPicPr preferRelativeResize="0"/>
          <p:nvPr/>
        </p:nvPicPr>
        <p:blipFill rotWithShape="1">
          <a:blip r:embed="rId7">
            <a:alphaModFix/>
          </a:blip>
          <a:srcRect b="0" l="12401" r="8050" t="0"/>
          <a:stretch/>
        </p:blipFill>
        <p:spPr>
          <a:xfrm>
            <a:off x="624350" y="5298050"/>
            <a:ext cx="1852100" cy="1309176"/>
          </a:xfrm>
          <a:prstGeom prst="rect">
            <a:avLst/>
          </a:prstGeom>
          <a:noFill/>
          <a:ln>
            <a:noFill/>
          </a:ln>
        </p:spPr>
      </p:pic>
      <p:sp>
        <p:nvSpPr>
          <p:cNvPr id="428" name="Google Shape;428;p39"/>
          <p:cNvSpPr txBox="1"/>
          <p:nvPr/>
        </p:nvSpPr>
        <p:spPr>
          <a:xfrm>
            <a:off x="1465800" y="6891900"/>
            <a:ext cx="46284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500">
                <a:solidFill>
                  <a:srgbClr val="666666"/>
                </a:solidFill>
                <a:latin typeface="BIZ UDPGothic"/>
                <a:ea typeface="BIZ UDPGothic"/>
                <a:cs typeface="BIZ UDPGothic"/>
                <a:sym typeface="BIZ UDPGothic"/>
              </a:rPr>
              <a:t>だから4〜8 週間の短期間でも結果が出る</a:t>
            </a:r>
            <a:endParaRPr b="1" sz="1500">
              <a:solidFill>
                <a:srgbClr val="666666"/>
              </a:solidFill>
              <a:latin typeface="BIZ UDPGothic"/>
              <a:ea typeface="BIZ UDPGothic"/>
              <a:cs typeface="BIZ UDPGothic"/>
              <a:sym typeface="BIZ UDPGothic"/>
            </a:endParaRPr>
          </a:p>
        </p:txBody>
      </p:sp>
      <p:sp>
        <p:nvSpPr>
          <p:cNvPr id="429" name="Google Shape;429;p39"/>
          <p:cNvSpPr txBox="1"/>
          <p:nvPr/>
        </p:nvSpPr>
        <p:spPr>
          <a:xfrm>
            <a:off x="829129" y="268425"/>
            <a:ext cx="59346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500">
                <a:solidFill>
                  <a:srgbClr val="666666"/>
                </a:solidFill>
                <a:latin typeface="BIZ UDPGothic"/>
                <a:ea typeface="BIZ UDPGothic"/>
                <a:cs typeface="BIZ UDPGothic"/>
                <a:sym typeface="BIZ UDPGothic"/>
              </a:rPr>
              <a:t>レベルに合った学習内容を提供するシステム</a:t>
            </a:r>
            <a:r>
              <a:rPr b="1" lang="en" sz="1300">
                <a:solidFill>
                  <a:srgbClr val="666666"/>
                </a:solidFill>
                <a:latin typeface="BIZ UDPGothic"/>
                <a:ea typeface="BIZ UDPGothic"/>
                <a:cs typeface="BIZ UDPGothic"/>
                <a:sym typeface="BIZ UDPGothic"/>
              </a:rPr>
              <a:t>- スパルタIELTS編 -</a:t>
            </a:r>
            <a:endParaRPr b="1" sz="1300">
              <a:solidFill>
                <a:srgbClr val="666666"/>
              </a:solidFill>
              <a:latin typeface="BIZ UDPGothic"/>
              <a:ea typeface="BIZ UDPGothic"/>
              <a:cs typeface="BIZ UDPGothic"/>
              <a:sym typeface="BIZ UDPGothic"/>
            </a:endParaRPr>
          </a:p>
        </p:txBody>
      </p:sp>
      <p:sp>
        <p:nvSpPr>
          <p:cNvPr id="430" name="Google Shape;430;p39"/>
          <p:cNvSpPr txBox="1"/>
          <p:nvPr/>
        </p:nvSpPr>
        <p:spPr>
          <a:xfrm>
            <a:off x="3772300" y="9431950"/>
            <a:ext cx="1561800" cy="608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100">
                <a:solidFill>
                  <a:srgbClr val="666666"/>
                </a:solidFill>
                <a:latin typeface="BIZ UDPGothic"/>
                <a:ea typeface="BIZ UDPGothic"/>
                <a:cs typeface="BIZ UDPGothic"/>
                <a:sym typeface="BIZ UDPGothic"/>
              </a:rPr>
              <a:t>Coby</a:t>
            </a:r>
            <a:r>
              <a:rPr b="1" lang="en" sz="1100">
                <a:solidFill>
                  <a:srgbClr val="666666"/>
                </a:solidFill>
                <a:latin typeface="BIZ UDPGothic"/>
                <a:ea typeface="BIZ UDPGothic"/>
                <a:cs typeface="BIZ UDPGothic"/>
                <a:sym typeface="BIZ UDPGothic"/>
              </a:rPr>
              <a:t>（6週間）</a:t>
            </a:r>
            <a:endParaRPr b="1" sz="1100">
              <a:solidFill>
                <a:srgbClr val="666666"/>
              </a:solidFill>
              <a:latin typeface="BIZ UDPGothic"/>
              <a:ea typeface="BIZ UDPGothic"/>
              <a:cs typeface="BIZ UDPGothic"/>
              <a:sym typeface="BIZ UDPGothic"/>
            </a:endParaRPr>
          </a:p>
          <a:p>
            <a:pPr indent="0" lvl="0" marL="0" rtl="0" algn="ctr">
              <a:lnSpc>
                <a:spcPct val="150000"/>
              </a:lnSpc>
              <a:spcBef>
                <a:spcPts val="0"/>
              </a:spcBef>
              <a:spcAft>
                <a:spcPts val="0"/>
              </a:spcAft>
              <a:buNone/>
            </a:pPr>
            <a:r>
              <a:rPr b="1" lang="en" sz="1100">
                <a:solidFill>
                  <a:srgbClr val="666666"/>
                </a:solidFill>
                <a:latin typeface="BIZ UDPGothic"/>
                <a:ea typeface="BIZ UDPGothic"/>
                <a:cs typeface="BIZ UDPGothic"/>
                <a:sym typeface="BIZ UDPGothic"/>
              </a:rPr>
              <a:t>4.0→6.0 を達成</a:t>
            </a:r>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0"/>
          <p:cNvSpPr/>
          <p:nvPr/>
        </p:nvSpPr>
        <p:spPr>
          <a:xfrm>
            <a:off x="-18925" y="379325"/>
            <a:ext cx="7560000" cy="818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6" name="Google Shape;436;p40"/>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437" name="Google Shape;437;p40"/>
          <p:cNvSpPr txBox="1"/>
          <p:nvPr/>
        </p:nvSpPr>
        <p:spPr>
          <a:xfrm>
            <a:off x="1465788" y="592300"/>
            <a:ext cx="46284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rgbClr val="666666"/>
                </a:solidFill>
                <a:latin typeface="BIZ UDPGothic"/>
                <a:ea typeface="BIZ UDPGothic"/>
                <a:cs typeface="BIZ UDPGothic"/>
                <a:sym typeface="BIZ UDPGothic"/>
              </a:rPr>
              <a:t>一般英語（ESL）のコースの種類と詳細</a:t>
            </a:r>
            <a:endParaRPr b="1" sz="1600">
              <a:solidFill>
                <a:srgbClr val="666666"/>
              </a:solidFill>
              <a:latin typeface="BIZ UDPGothic"/>
              <a:ea typeface="BIZ UDPGothic"/>
              <a:cs typeface="BIZ UDPGothic"/>
              <a:sym typeface="BIZ UDPGothic"/>
            </a:endParaRPr>
          </a:p>
        </p:txBody>
      </p:sp>
      <p:graphicFrame>
        <p:nvGraphicFramePr>
          <p:cNvPr id="438" name="Google Shape;438;p40"/>
          <p:cNvGraphicFramePr/>
          <p:nvPr/>
        </p:nvGraphicFramePr>
        <p:xfrm>
          <a:off x="558725" y="1676850"/>
          <a:ext cx="3000000" cy="3000000"/>
        </p:xfrm>
        <a:graphic>
          <a:graphicData uri="http://schemas.openxmlformats.org/drawingml/2006/table">
            <a:tbl>
              <a:tblPr>
                <a:noFill/>
                <a:tableStyleId>{7ED70B73-2ACE-45A5-88D3-92559C71CDCE}</a:tableStyleId>
              </a:tblPr>
              <a:tblGrid>
                <a:gridCol w="1029250"/>
                <a:gridCol w="1759225"/>
              </a:tblGrid>
              <a:tr h="289225">
                <a:tc gridSpan="2">
                  <a:txBody>
                    <a:bodyPr/>
                    <a:lstStyle/>
                    <a:p>
                      <a:pPr indent="0" lvl="0" marL="0" rtl="0" algn="ctr">
                        <a:lnSpc>
                          <a:spcPct val="115000"/>
                        </a:lnSpc>
                        <a:spcBef>
                          <a:spcPts val="0"/>
                        </a:spcBef>
                        <a:spcAft>
                          <a:spcPts val="0"/>
                        </a:spcAft>
                        <a:buNone/>
                      </a:pPr>
                      <a:r>
                        <a:rPr b="1" lang="en" sz="1200">
                          <a:solidFill>
                            <a:srgbClr val="FFFFFF"/>
                          </a:solidFill>
                          <a:latin typeface="BIZ UDPGothic"/>
                          <a:ea typeface="BIZ UDPGothic"/>
                          <a:cs typeface="BIZ UDPGothic"/>
                          <a:sym typeface="BIZ UDPGothic"/>
                        </a:rPr>
                        <a:t>スパルタESL ライト</a:t>
                      </a:r>
                      <a:endParaRPr b="1" sz="12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hMerge="1"/>
              </a:tr>
              <a:tr h="289225">
                <a:tc rowSpan="4">
                  <a:txBody>
                    <a:bodyPr/>
                    <a:lstStyle/>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 </a:t>
                      </a:r>
                      <a:endParaRPr b="1" sz="11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一般 1:1</a:t>
                      </a:r>
                      <a:endParaRPr b="1" sz="11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Core 1:1 ①</a:t>
                      </a:r>
                      <a:endParaRPr b="1" sz="1200">
                        <a:solidFill>
                          <a:srgbClr val="434343"/>
                        </a:solidFill>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Core 1:1 ②</a:t>
                      </a:r>
                      <a:endParaRPr b="1" sz="1200">
                        <a:solidFill>
                          <a:srgbClr val="434343"/>
                        </a:solidFill>
                        <a:latin typeface="BIZ UDPGothic"/>
                        <a:ea typeface="BIZ UDPGothic"/>
                        <a:cs typeface="BIZ UDPGothic"/>
                        <a:sym typeface="BIZ UDPGothic"/>
                      </a:endParaRPr>
                    </a:p>
                  </a:txBody>
                  <a:tcPr marT="91425" marB="91425" marR="91425" marL="91425" anchor="ctr">
                    <a:solidFill>
                      <a:srgbClr val="FFF2CC"/>
                    </a:solidFill>
                  </a:tcP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苦手科目</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苦手科目</a:t>
                      </a:r>
                      <a:endParaRPr b="1" sz="1000">
                        <a:solidFill>
                          <a:srgbClr val="434343"/>
                        </a:solidFill>
                        <a:latin typeface="BIZ UDPGothic"/>
                        <a:ea typeface="BIZ UDPGothic"/>
                        <a:cs typeface="BIZ UDPGothic"/>
                        <a:sym typeface="BIZ UDPGothic"/>
                      </a:endParaRPr>
                    </a:p>
                  </a:txBody>
                  <a:tcPr marT="91425" marB="91425" marR="91425" marL="91425" anchor="ctr"/>
                </a:tc>
              </a:tr>
              <a:tr h="289225">
                <a:tc rowSpan="2">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グループ</a:t>
                      </a:r>
                      <a:endParaRPr b="1" sz="12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レベルにより異なる</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レベルにより異なる</a:t>
                      </a:r>
                      <a:endParaRPr b="1" sz="1200">
                        <a:solidFill>
                          <a:srgbClr val="434343"/>
                        </a:solidFill>
                        <a:latin typeface="BIZ UDPGothic"/>
                        <a:ea typeface="BIZ UDPGothic"/>
                        <a:cs typeface="BIZ UDPGothic"/>
                        <a:sym typeface="BIZ UDPGothic"/>
                      </a:endParaRPr>
                    </a:p>
                  </a:txBody>
                  <a:tcPr marT="91425" marB="91425" marR="91425" marL="91425" anchor="ctr"/>
                </a:tc>
              </a:tr>
              <a:tr h="236875">
                <a:tc rowSpan="2">
                  <a:txBody>
                    <a:bodyPr/>
                    <a:lstStyle/>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単語テスト</a:t>
                      </a:r>
                      <a:endParaRPr b="1" sz="11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　自習</a:t>
                      </a:r>
                      <a:endParaRPr b="1" sz="1100">
                        <a:solidFill>
                          <a:srgbClr val="434343"/>
                        </a:solidFill>
                        <a:latin typeface="BIZ UDPGothic"/>
                        <a:ea typeface="BIZ UDPGothic"/>
                        <a:cs typeface="BIZ UDPGothic"/>
                        <a:sym typeface="BIZ UDPGothic"/>
                      </a:endParaRPr>
                    </a:p>
                  </a:txBody>
                  <a:tcPr marT="91425" marB="91425" marR="91425" marL="91425" anchor="ctr"/>
                </a:tc>
                <a:tc rowSpan="2">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19時-22時まで強制</a:t>
                      </a:r>
                      <a:endParaRPr b="1" sz="1200">
                        <a:solidFill>
                          <a:srgbClr val="434343"/>
                        </a:solidFill>
                        <a:latin typeface="BIZ UDPGothic"/>
                        <a:ea typeface="BIZ UDPGothic"/>
                        <a:cs typeface="BIZ UDPGothic"/>
                        <a:sym typeface="BIZ UDPGothic"/>
                      </a:endParaRPr>
                    </a:p>
                  </a:txBody>
                  <a:tcPr marT="91425" marB="91425" marR="91425" marL="91425" anchor="ctr"/>
                </a:tc>
              </a:tr>
              <a:tr h="236875">
                <a:tc vMerge="1"/>
                <a:tc vMerge="1"/>
              </a:tr>
            </a:tbl>
          </a:graphicData>
        </a:graphic>
      </p:graphicFrame>
      <p:sp>
        <p:nvSpPr>
          <p:cNvPr id="439" name="Google Shape;439;p40"/>
          <p:cNvSpPr txBox="1"/>
          <p:nvPr/>
        </p:nvSpPr>
        <p:spPr>
          <a:xfrm>
            <a:off x="3676825" y="4184275"/>
            <a:ext cx="33108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おすすめ留学期間：4 週間以上 </a:t>
            </a:r>
            <a:endParaRPr sz="12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おすすめレベル：超初級者（Pre-A1）以上</a:t>
            </a:r>
            <a:endParaRPr sz="1200">
              <a:solidFill>
                <a:srgbClr val="434343"/>
              </a:solidFill>
              <a:latin typeface="BIZ UDPGothic"/>
              <a:ea typeface="BIZ UDPGothic"/>
              <a:cs typeface="BIZ UDPGothic"/>
              <a:sym typeface="BIZ UDPGothic"/>
            </a:endParaRPr>
          </a:p>
        </p:txBody>
      </p:sp>
      <p:sp>
        <p:nvSpPr>
          <p:cNvPr id="440" name="Google Shape;440;p40"/>
          <p:cNvSpPr txBox="1"/>
          <p:nvPr/>
        </p:nvSpPr>
        <p:spPr>
          <a:xfrm>
            <a:off x="3770200" y="2171100"/>
            <a:ext cx="3310800" cy="1877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マンツーマン4コマで基礎英語を学ぶ。Core 1:1では、A1-A２レベルなら音読やSpeech Buildingの基礎科目を学び最低限の文章を作って会話する力をつけ、B1以上でDiscussionやエッセイライティングなど論理的な英語力を鍛える訓練をする。</a:t>
            </a:r>
            <a:endParaRPr sz="11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その他は苦手科目がアサインされる。受講できるグループクラスは、レベルにより異なる。</a:t>
            </a:r>
            <a:endParaRPr sz="1100">
              <a:solidFill>
                <a:srgbClr val="434343"/>
              </a:solidFill>
              <a:latin typeface="BIZ UDPGothic"/>
              <a:ea typeface="BIZ UDPGothic"/>
              <a:cs typeface="BIZ UDPGothic"/>
              <a:sym typeface="BIZ UDPGothic"/>
            </a:endParaRPr>
          </a:p>
        </p:txBody>
      </p:sp>
      <p:sp>
        <p:nvSpPr>
          <p:cNvPr id="441" name="Google Shape;441;p40"/>
          <p:cNvSpPr txBox="1"/>
          <p:nvPr/>
        </p:nvSpPr>
        <p:spPr>
          <a:xfrm>
            <a:off x="3756025" y="16768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a:t>スパルタESL ライト</a:t>
            </a:r>
            <a:r>
              <a:rPr lang="en"/>
              <a:t>の特徴</a:t>
            </a:r>
            <a:endParaRPr/>
          </a:p>
        </p:txBody>
      </p:sp>
      <p:graphicFrame>
        <p:nvGraphicFramePr>
          <p:cNvPr id="442" name="Google Shape;442;p40"/>
          <p:cNvGraphicFramePr/>
          <p:nvPr/>
        </p:nvGraphicFramePr>
        <p:xfrm>
          <a:off x="558725" y="5433650"/>
          <a:ext cx="3000000" cy="3000000"/>
        </p:xfrm>
        <a:graphic>
          <a:graphicData uri="http://schemas.openxmlformats.org/drawingml/2006/table">
            <a:tbl>
              <a:tblPr>
                <a:noFill/>
                <a:tableStyleId>{7ED70B73-2ACE-45A5-88D3-92559C71CDCE}</a:tableStyleId>
              </a:tblPr>
              <a:tblGrid>
                <a:gridCol w="1029250"/>
                <a:gridCol w="1759225"/>
              </a:tblGrid>
              <a:tr h="289225">
                <a:tc gridSpan="2">
                  <a:txBody>
                    <a:bodyPr/>
                    <a:lstStyle/>
                    <a:p>
                      <a:pPr indent="0" lvl="0" marL="0" rtl="0" algn="ctr">
                        <a:lnSpc>
                          <a:spcPct val="115000"/>
                        </a:lnSpc>
                        <a:spcBef>
                          <a:spcPts val="0"/>
                        </a:spcBef>
                        <a:spcAft>
                          <a:spcPts val="0"/>
                        </a:spcAft>
                        <a:buNone/>
                      </a:pPr>
                      <a:r>
                        <a:rPr b="1" lang="en" sz="1200">
                          <a:solidFill>
                            <a:srgbClr val="FFFFFF"/>
                          </a:solidFill>
                          <a:latin typeface="BIZ UDPGothic"/>
                          <a:ea typeface="BIZ UDPGothic"/>
                          <a:cs typeface="BIZ UDPGothic"/>
                          <a:sym typeface="BIZ UDPGothic"/>
                        </a:rPr>
                        <a:t>スパルタESL </a:t>
                      </a:r>
                      <a:r>
                        <a:rPr b="1" lang="en" sz="1200">
                          <a:solidFill>
                            <a:srgbClr val="FFFFFF"/>
                          </a:solidFill>
                          <a:latin typeface="BIZ UDPGothic"/>
                          <a:ea typeface="BIZ UDPGothic"/>
                          <a:cs typeface="BIZ UDPGothic"/>
                          <a:sym typeface="BIZ UDPGothic"/>
                        </a:rPr>
                        <a:t>スタンダード</a:t>
                      </a:r>
                      <a:endParaRPr b="1" sz="12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hMerge="1"/>
              </a:tr>
              <a:tr h="289225">
                <a:tc rowSpan="6">
                  <a:txBody>
                    <a:bodyPr/>
                    <a:lstStyle/>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 </a:t>
                      </a:r>
                      <a:endParaRPr b="1" sz="11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一般 1:1</a:t>
                      </a:r>
                      <a:endParaRPr b="1" sz="1100">
                        <a:solidFill>
                          <a:srgbClr val="434343"/>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Core 1:1 ①</a:t>
                      </a:r>
                      <a:endParaRPr b="1" sz="1200">
                        <a:solidFill>
                          <a:srgbClr val="434343"/>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Core 1:1 ②</a:t>
                      </a:r>
                      <a:endParaRPr b="1" sz="1200">
                        <a:solidFill>
                          <a:srgbClr val="434343"/>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リスニング</a:t>
                      </a:r>
                      <a:endParaRPr b="1" sz="1200">
                        <a:solidFill>
                          <a:srgbClr val="434343"/>
                        </a:solidFill>
                        <a:latin typeface="BIZ UDPGothic"/>
                        <a:ea typeface="BIZ UDPGothic"/>
                        <a:cs typeface="BIZ UDPGothic"/>
                        <a:sym typeface="BIZ UDPGothic"/>
                      </a:endParaRPr>
                    </a:p>
                  </a:txBody>
                  <a:tcPr marT="91425" marB="91425" marR="91425" marL="91425" anchor="ctr">
                    <a:lnT cap="flat" cmpd="sng" w="9525">
                      <a:solidFill>
                        <a:srgbClr val="9E9E9E"/>
                      </a:solidFill>
                      <a:prstDash val="solid"/>
                      <a:round/>
                      <a:headEnd len="sm" w="sm" type="none"/>
                      <a:tailEnd len="sm" w="sm" type="none"/>
                    </a:lnT>
                  </a:tcP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ライティング</a:t>
                      </a:r>
                      <a:endParaRPr b="1" sz="10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リーディング</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スピーキング</a:t>
                      </a:r>
                      <a:endParaRPr b="1" sz="1200">
                        <a:solidFill>
                          <a:srgbClr val="434343"/>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tcPr>
                </a:tc>
              </a:tr>
              <a:tr h="289225">
                <a:tc rowSpan="2">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グループ</a:t>
                      </a:r>
                      <a:endParaRPr b="1" sz="1200">
                        <a:solidFill>
                          <a:srgbClr val="434343"/>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レベルにより異なる</a:t>
                      </a:r>
                      <a:endParaRPr b="1" sz="1200">
                        <a:solidFill>
                          <a:srgbClr val="434343"/>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レベルにより異なる</a:t>
                      </a:r>
                      <a:endParaRPr b="1" sz="1200">
                        <a:solidFill>
                          <a:srgbClr val="434343"/>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6875">
                <a:tc rowSpan="2">
                  <a:txBody>
                    <a:bodyPr/>
                    <a:lstStyle/>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単語テスト</a:t>
                      </a:r>
                      <a:endParaRPr b="1" sz="11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　自習</a:t>
                      </a:r>
                      <a:endParaRPr b="1" sz="1100">
                        <a:solidFill>
                          <a:srgbClr val="434343"/>
                        </a:solidFill>
                        <a:latin typeface="BIZ UDPGothic"/>
                        <a:ea typeface="BIZ UDPGothic"/>
                        <a:cs typeface="BIZ UDPGothic"/>
                        <a:sym typeface="BIZ UDPGothic"/>
                      </a:endParaRPr>
                    </a:p>
                  </a:txBody>
                  <a:tcPr marT="91425" marB="91425" marR="91425" marL="91425" anchor="ctr"/>
                </a:tc>
                <a:tc rowSpan="2">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19時-22時まで強制</a:t>
                      </a:r>
                      <a:endParaRPr b="1" sz="1200">
                        <a:solidFill>
                          <a:srgbClr val="434343"/>
                        </a:solidFill>
                        <a:latin typeface="BIZ UDPGothic"/>
                        <a:ea typeface="BIZ UDPGothic"/>
                        <a:cs typeface="BIZ UDPGothic"/>
                        <a:sym typeface="BIZ UDPGothic"/>
                      </a:endParaRPr>
                    </a:p>
                  </a:txBody>
                  <a:tcPr marT="91425" marB="91425" marR="91425" marL="91425" anchor="ctr">
                    <a:lnT cap="flat" cmpd="sng" w="9525">
                      <a:solidFill>
                        <a:srgbClr val="9E9E9E"/>
                      </a:solidFill>
                      <a:prstDash val="solid"/>
                      <a:round/>
                      <a:headEnd len="sm" w="sm" type="none"/>
                      <a:tailEnd len="sm" w="sm" type="none"/>
                    </a:lnT>
                  </a:tcPr>
                </a:tc>
              </a:tr>
              <a:tr h="236875">
                <a:tc vMerge="1"/>
                <a:tc vMerge="1"/>
              </a:tr>
            </a:tbl>
          </a:graphicData>
        </a:graphic>
      </p:graphicFrame>
      <p:sp>
        <p:nvSpPr>
          <p:cNvPr id="443" name="Google Shape;443;p40"/>
          <p:cNvSpPr txBox="1"/>
          <p:nvPr/>
        </p:nvSpPr>
        <p:spPr>
          <a:xfrm>
            <a:off x="3770188" y="8673600"/>
            <a:ext cx="33108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おすすめ留学期間：4 週間以上 </a:t>
            </a:r>
            <a:endParaRPr sz="12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おすすめレベル：超初級者（Pre-A1）以上</a:t>
            </a:r>
            <a:endParaRPr sz="1200">
              <a:solidFill>
                <a:srgbClr val="434343"/>
              </a:solidFill>
              <a:latin typeface="BIZ UDPGothic"/>
              <a:ea typeface="BIZ UDPGothic"/>
              <a:cs typeface="BIZ UDPGothic"/>
              <a:sym typeface="BIZ UDPGothic"/>
            </a:endParaRPr>
          </a:p>
        </p:txBody>
      </p:sp>
      <p:sp>
        <p:nvSpPr>
          <p:cNvPr id="444" name="Google Shape;444;p40"/>
          <p:cNvSpPr txBox="1"/>
          <p:nvPr/>
        </p:nvSpPr>
        <p:spPr>
          <a:xfrm>
            <a:off x="3816888" y="6080300"/>
            <a:ext cx="3310800" cy="2385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コスパのいい大人気コース。マンツーマン6コマで基礎英語を学ぶ。Core 1:1では、A1-A２レベルなら音読やSpeech Buildingの基礎科目を学び最低限の文章を作って会話する力をつけ、B1以上でDiscussionやエッセイライティングなど論理的な英語力を鍛える訓練をする。</a:t>
            </a:r>
            <a:endParaRPr sz="11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その他は還俗4技能がアサインされるが、2週間ごとに科目を変更することも可能。受講できるグループクラスは、レベルにより異なる。</a:t>
            </a:r>
            <a:endParaRPr sz="1100">
              <a:solidFill>
                <a:srgbClr val="434343"/>
              </a:solidFill>
              <a:latin typeface="BIZ UDPGothic"/>
              <a:ea typeface="BIZ UDPGothic"/>
              <a:cs typeface="BIZ UDPGothic"/>
              <a:sym typeface="BIZ UDPGothic"/>
            </a:endParaRPr>
          </a:p>
        </p:txBody>
      </p:sp>
      <p:sp>
        <p:nvSpPr>
          <p:cNvPr id="445" name="Google Shape;445;p40"/>
          <p:cNvSpPr txBox="1"/>
          <p:nvPr/>
        </p:nvSpPr>
        <p:spPr>
          <a:xfrm>
            <a:off x="3802726" y="5662250"/>
            <a:ext cx="331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スパルタESL </a:t>
            </a:r>
            <a:r>
              <a:rPr lang="en"/>
              <a:t>スタンダード</a:t>
            </a:r>
            <a:r>
              <a:rPr lang="en"/>
              <a:t>の特徴</a:t>
            </a:r>
            <a:endParaRPr/>
          </a:p>
        </p:txBody>
      </p:sp>
      <p:sp>
        <p:nvSpPr>
          <p:cNvPr id="446" name="Google Shape;446;p40"/>
          <p:cNvSpPr/>
          <p:nvPr/>
        </p:nvSpPr>
        <p:spPr>
          <a:xfrm>
            <a:off x="3906200" y="5328075"/>
            <a:ext cx="777900" cy="246900"/>
          </a:xfrm>
          <a:prstGeom prst="roundRect">
            <a:avLst>
              <a:gd fmla="val 16667" name="adj"/>
            </a:avLst>
          </a:prstGeom>
          <a:solidFill>
            <a:srgbClr val="A61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rPr>
              <a:t>人気</a:t>
            </a:r>
            <a:endParaRPr b="1" sz="13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1"/>
          <p:cNvSpPr/>
          <p:nvPr/>
        </p:nvSpPr>
        <p:spPr>
          <a:xfrm>
            <a:off x="-18925" y="379325"/>
            <a:ext cx="7560000" cy="818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2" name="Google Shape;452;p41"/>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453" name="Google Shape;453;p41"/>
          <p:cNvSpPr txBox="1"/>
          <p:nvPr/>
        </p:nvSpPr>
        <p:spPr>
          <a:xfrm>
            <a:off x="1465788" y="592300"/>
            <a:ext cx="46284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rgbClr val="666666"/>
                </a:solidFill>
                <a:latin typeface="BIZ UDPGothic"/>
                <a:ea typeface="BIZ UDPGothic"/>
                <a:cs typeface="BIZ UDPGothic"/>
                <a:sym typeface="BIZ UDPGothic"/>
              </a:rPr>
              <a:t>IELTS</a:t>
            </a:r>
            <a:r>
              <a:rPr b="1" lang="en" sz="1600">
                <a:solidFill>
                  <a:srgbClr val="666666"/>
                </a:solidFill>
                <a:latin typeface="BIZ UDPGothic"/>
                <a:ea typeface="BIZ UDPGothic"/>
                <a:cs typeface="BIZ UDPGothic"/>
                <a:sym typeface="BIZ UDPGothic"/>
              </a:rPr>
              <a:t>コースの種類と詳細</a:t>
            </a:r>
            <a:endParaRPr b="1" sz="1600">
              <a:solidFill>
                <a:srgbClr val="666666"/>
              </a:solidFill>
              <a:latin typeface="BIZ UDPGothic"/>
              <a:ea typeface="BIZ UDPGothic"/>
              <a:cs typeface="BIZ UDPGothic"/>
              <a:sym typeface="BIZ UDPGothic"/>
            </a:endParaRPr>
          </a:p>
        </p:txBody>
      </p:sp>
      <p:graphicFrame>
        <p:nvGraphicFramePr>
          <p:cNvPr id="454" name="Google Shape;454;p41"/>
          <p:cNvGraphicFramePr/>
          <p:nvPr/>
        </p:nvGraphicFramePr>
        <p:xfrm>
          <a:off x="558725" y="1676850"/>
          <a:ext cx="3000000" cy="3000000"/>
        </p:xfrm>
        <a:graphic>
          <a:graphicData uri="http://schemas.openxmlformats.org/drawingml/2006/table">
            <a:tbl>
              <a:tblPr>
                <a:noFill/>
                <a:tableStyleId>{7ED70B73-2ACE-45A5-88D3-92559C71CDCE}</a:tableStyleId>
              </a:tblPr>
              <a:tblGrid>
                <a:gridCol w="1029250"/>
                <a:gridCol w="1759225"/>
              </a:tblGrid>
              <a:tr h="289225">
                <a:tc gridSpan="2">
                  <a:txBody>
                    <a:bodyPr/>
                    <a:lstStyle/>
                    <a:p>
                      <a:pPr indent="0" lvl="0" marL="0" rtl="0" algn="ctr">
                        <a:lnSpc>
                          <a:spcPct val="115000"/>
                        </a:lnSpc>
                        <a:spcBef>
                          <a:spcPts val="0"/>
                        </a:spcBef>
                        <a:spcAft>
                          <a:spcPts val="0"/>
                        </a:spcAft>
                        <a:buNone/>
                      </a:pPr>
                      <a:r>
                        <a:rPr b="1" lang="en" sz="1200">
                          <a:solidFill>
                            <a:srgbClr val="FFFFFF"/>
                          </a:solidFill>
                          <a:latin typeface="BIZ UDPGothic"/>
                          <a:ea typeface="BIZ UDPGothic"/>
                          <a:cs typeface="BIZ UDPGothic"/>
                          <a:sym typeface="BIZ UDPGothic"/>
                        </a:rPr>
                        <a:t>スパルタIELTS  ライト</a:t>
                      </a:r>
                      <a:endParaRPr b="1" sz="12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hMerge="1"/>
              </a:tr>
              <a:tr h="289225">
                <a:tc rowSpan="4">
                  <a:txBody>
                    <a:bodyPr/>
                    <a:lstStyle/>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 </a:t>
                      </a:r>
                      <a:endParaRPr b="1" sz="11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IELTS</a:t>
                      </a:r>
                      <a:endParaRPr b="1" sz="11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 1:1</a:t>
                      </a:r>
                      <a:endParaRPr b="1" sz="11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IELTSスピーキング</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IELTSライティング</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IELTSリスニング</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IELTSリーディング</a:t>
                      </a:r>
                      <a:endParaRPr b="1" sz="1000">
                        <a:solidFill>
                          <a:srgbClr val="434343"/>
                        </a:solidFill>
                        <a:latin typeface="BIZ UDPGothic"/>
                        <a:ea typeface="BIZ UDPGothic"/>
                        <a:cs typeface="BIZ UDPGothic"/>
                        <a:sym typeface="BIZ UDPGothic"/>
                      </a:endParaRPr>
                    </a:p>
                  </a:txBody>
                  <a:tcPr marT="91425" marB="91425" marR="91425" marL="91425" anchor="ctr"/>
                </a:tc>
              </a:tr>
              <a:tr h="289225">
                <a:tc rowSpan="2">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グループ</a:t>
                      </a:r>
                      <a:endParaRPr b="1" sz="12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IELTSライティング</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IELTSスピーキング</a:t>
                      </a:r>
                      <a:endParaRPr b="1" sz="1200">
                        <a:solidFill>
                          <a:srgbClr val="434343"/>
                        </a:solidFill>
                        <a:latin typeface="BIZ UDPGothic"/>
                        <a:ea typeface="BIZ UDPGothic"/>
                        <a:cs typeface="BIZ UDPGothic"/>
                        <a:sym typeface="BIZ UDPGothic"/>
                      </a:endParaRPr>
                    </a:p>
                  </a:txBody>
                  <a:tcPr marT="91425" marB="91425" marR="91425" marL="91425" anchor="ctr"/>
                </a:tc>
              </a:tr>
              <a:tr h="236875">
                <a:tc rowSpan="2">
                  <a:txBody>
                    <a:bodyPr/>
                    <a:lstStyle/>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単語テスト</a:t>
                      </a:r>
                      <a:endParaRPr b="1" sz="11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　自習</a:t>
                      </a:r>
                      <a:endParaRPr b="1" sz="1100">
                        <a:solidFill>
                          <a:srgbClr val="434343"/>
                        </a:solidFill>
                        <a:latin typeface="BIZ UDPGothic"/>
                        <a:ea typeface="BIZ UDPGothic"/>
                        <a:cs typeface="BIZ UDPGothic"/>
                        <a:sym typeface="BIZ UDPGothic"/>
                      </a:endParaRPr>
                    </a:p>
                  </a:txBody>
                  <a:tcPr marT="91425" marB="91425" marR="91425" marL="91425" anchor="ctr"/>
                </a:tc>
                <a:tc rowSpan="2">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19時-22時まで強制</a:t>
                      </a:r>
                      <a:endParaRPr b="1" sz="1200">
                        <a:solidFill>
                          <a:srgbClr val="434343"/>
                        </a:solidFill>
                        <a:latin typeface="BIZ UDPGothic"/>
                        <a:ea typeface="BIZ UDPGothic"/>
                        <a:cs typeface="BIZ UDPGothic"/>
                        <a:sym typeface="BIZ UDPGothic"/>
                      </a:endParaRPr>
                    </a:p>
                  </a:txBody>
                  <a:tcPr marT="91425" marB="91425" marR="91425" marL="91425" anchor="ctr"/>
                </a:tc>
              </a:tr>
              <a:tr h="236875">
                <a:tc vMerge="1"/>
                <a:tc vMerge="1"/>
              </a:tr>
            </a:tbl>
          </a:graphicData>
        </a:graphic>
      </p:graphicFrame>
      <p:sp>
        <p:nvSpPr>
          <p:cNvPr id="455" name="Google Shape;455;p41"/>
          <p:cNvSpPr txBox="1"/>
          <p:nvPr/>
        </p:nvSpPr>
        <p:spPr>
          <a:xfrm>
            <a:off x="3676825" y="3955675"/>
            <a:ext cx="33108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おすすめ留学期間：4 週間以上 </a:t>
            </a:r>
            <a:endParaRPr sz="12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おすすめレベル：超初級者（A1）以上</a:t>
            </a:r>
            <a:endParaRPr sz="1200">
              <a:solidFill>
                <a:srgbClr val="434343"/>
              </a:solidFill>
              <a:latin typeface="BIZ UDPGothic"/>
              <a:ea typeface="BIZ UDPGothic"/>
              <a:cs typeface="BIZ UDPGothic"/>
              <a:sym typeface="BIZ UDPGothic"/>
            </a:endParaRPr>
          </a:p>
        </p:txBody>
      </p:sp>
      <p:sp>
        <p:nvSpPr>
          <p:cNvPr id="456" name="Google Shape;456;p41"/>
          <p:cNvSpPr txBox="1"/>
          <p:nvPr/>
        </p:nvSpPr>
        <p:spPr>
          <a:xfrm>
            <a:off x="3770200" y="2171100"/>
            <a:ext cx="3310800" cy="1623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レベルに合わせたレッスン内容を提供。マンツーマン4コマでIELTSのスピーキング、ライティング、リスニング、リーディングのそれぞれの科目を対策する。グループクラスでは、スピーキングとライティングのブレインストーミングを行う。ESLスタンダードと同額でコース移動がしやすい点も魅力。</a:t>
            </a:r>
            <a:endParaRPr sz="1100">
              <a:solidFill>
                <a:srgbClr val="434343"/>
              </a:solidFill>
              <a:latin typeface="BIZ UDPGothic"/>
              <a:ea typeface="BIZ UDPGothic"/>
              <a:cs typeface="BIZ UDPGothic"/>
              <a:sym typeface="BIZ UDPGothic"/>
            </a:endParaRPr>
          </a:p>
        </p:txBody>
      </p:sp>
      <p:sp>
        <p:nvSpPr>
          <p:cNvPr id="457" name="Google Shape;457;p41"/>
          <p:cNvSpPr txBox="1"/>
          <p:nvPr/>
        </p:nvSpPr>
        <p:spPr>
          <a:xfrm>
            <a:off x="3832225" y="1676850"/>
            <a:ext cx="3310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スパルタIELTS ライトの特徴</a:t>
            </a:r>
            <a:endParaRPr>
              <a:solidFill>
                <a:schemeClr val="dk1"/>
              </a:solidFill>
            </a:endParaRPr>
          </a:p>
          <a:p>
            <a:pPr indent="0" lvl="0" marL="0" rtl="0" algn="l">
              <a:spcBef>
                <a:spcPts val="0"/>
              </a:spcBef>
              <a:spcAft>
                <a:spcPts val="0"/>
              </a:spcAft>
              <a:buNone/>
            </a:pPr>
            <a:r>
              <a:t/>
            </a:r>
            <a:endParaRPr/>
          </a:p>
        </p:txBody>
      </p:sp>
      <p:graphicFrame>
        <p:nvGraphicFramePr>
          <p:cNvPr id="458" name="Google Shape;458;p41"/>
          <p:cNvGraphicFramePr/>
          <p:nvPr/>
        </p:nvGraphicFramePr>
        <p:xfrm>
          <a:off x="558725" y="5433650"/>
          <a:ext cx="3000000" cy="3000000"/>
        </p:xfrm>
        <a:graphic>
          <a:graphicData uri="http://schemas.openxmlformats.org/drawingml/2006/table">
            <a:tbl>
              <a:tblPr>
                <a:noFill/>
                <a:tableStyleId>{7ED70B73-2ACE-45A5-88D3-92559C71CDCE}</a:tableStyleId>
              </a:tblPr>
              <a:tblGrid>
                <a:gridCol w="1029250"/>
                <a:gridCol w="1759225"/>
              </a:tblGrid>
              <a:tr h="289225">
                <a:tc gridSpan="2">
                  <a:txBody>
                    <a:bodyPr/>
                    <a:lstStyle/>
                    <a:p>
                      <a:pPr indent="0" lvl="0" marL="0" rtl="0" algn="ctr">
                        <a:lnSpc>
                          <a:spcPct val="115000"/>
                        </a:lnSpc>
                        <a:spcBef>
                          <a:spcPts val="0"/>
                        </a:spcBef>
                        <a:spcAft>
                          <a:spcPts val="0"/>
                        </a:spcAft>
                        <a:buNone/>
                      </a:pPr>
                      <a:r>
                        <a:rPr b="1" lang="en" sz="1200">
                          <a:solidFill>
                            <a:srgbClr val="FFFFFF"/>
                          </a:solidFill>
                          <a:latin typeface="BIZ UDPGothic"/>
                          <a:ea typeface="BIZ UDPGothic"/>
                          <a:cs typeface="BIZ UDPGothic"/>
                          <a:sym typeface="BIZ UDPGothic"/>
                        </a:rPr>
                        <a:t>スパルタIELTS  スタンダード</a:t>
                      </a:r>
                      <a:endParaRPr b="1" sz="1200">
                        <a:solidFill>
                          <a:srgbClr val="FFFFFF"/>
                        </a:solidFill>
                        <a:latin typeface="BIZ UDPGothic"/>
                        <a:ea typeface="BIZ UDPGothic"/>
                        <a:cs typeface="BIZ UDPGothic"/>
                        <a:sym typeface="BIZ UDPGothic"/>
                      </a:endParaRPr>
                    </a:p>
                  </a:txBody>
                  <a:tcPr marT="91425" marB="91425" marR="91425" marL="91425" anchor="ctr">
                    <a:solidFill>
                      <a:srgbClr val="434343"/>
                    </a:solidFill>
                  </a:tcPr>
                </a:tc>
                <a:tc hMerge="1"/>
              </a:tr>
              <a:tr h="289225">
                <a:tc rowSpan="6">
                  <a:txBody>
                    <a:bodyPr/>
                    <a:lstStyle/>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 </a:t>
                      </a:r>
                      <a:endParaRPr b="1" sz="11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一般 1:1</a:t>
                      </a:r>
                      <a:endParaRPr b="1" sz="1100">
                        <a:solidFill>
                          <a:srgbClr val="434343"/>
                        </a:solidFill>
                        <a:latin typeface="BIZ UDPGothic"/>
                        <a:ea typeface="BIZ UDPGothic"/>
                        <a:cs typeface="BIZ UDPGothic"/>
                        <a:sym typeface="BIZ UDPGothic"/>
                      </a:endParaRPr>
                    </a:p>
                  </a:txBody>
                  <a:tcPr marT="91425" marB="91425" marR="91425" marL="91425" anchor="ctr"/>
                </a:tc>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a:t>
                      </a:r>
                      <a:r>
                        <a:rPr b="1" lang="en" sz="1200">
                          <a:solidFill>
                            <a:srgbClr val="434343"/>
                          </a:solidFill>
                          <a:latin typeface="BIZ UDPGothic"/>
                          <a:ea typeface="BIZ UDPGothic"/>
                          <a:cs typeface="BIZ UDPGothic"/>
                          <a:sym typeface="BIZ UDPGothic"/>
                        </a:rPr>
                        <a:t>スピーキング A</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IELTSスピーキング B</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IELTSライティングA</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IELTSライティングB</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IELTSリスニング</a:t>
                      </a:r>
                      <a:endParaRPr b="1" sz="1200">
                        <a:solidFill>
                          <a:srgbClr val="434343"/>
                        </a:solidFill>
                        <a:latin typeface="BIZ UDPGothic"/>
                        <a:ea typeface="BIZ UDPGothic"/>
                        <a:cs typeface="BIZ UDPGothic"/>
                        <a:sym typeface="BIZ UDPGothic"/>
                      </a:endParaRPr>
                    </a:p>
                  </a:txBody>
                  <a:tcPr marT="91425" marB="91425" marR="91425" marL="91425" anchor="ct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IELTSリーディング</a:t>
                      </a:r>
                      <a:endParaRPr b="1" sz="1200">
                        <a:solidFill>
                          <a:srgbClr val="434343"/>
                        </a:solidFill>
                        <a:latin typeface="BIZ UDPGothic"/>
                        <a:ea typeface="BIZ UDPGothic"/>
                        <a:cs typeface="BIZ UDPGothic"/>
                        <a:sym typeface="BIZ UDPGothic"/>
                      </a:endParaRPr>
                    </a:p>
                  </a:txBody>
                  <a:tcPr marT="91425" marB="91425" marR="91425" marL="91425" anchor="ctr">
                    <a:lnB cap="flat" cmpd="sng" w="9525">
                      <a:solidFill>
                        <a:srgbClr val="9E9E9E"/>
                      </a:solidFill>
                      <a:prstDash val="solid"/>
                      <a:round/>
                      <a:headEnd len="sm" w="sm" type="none"/>
                      <a:tailEnd len="sm" w="sm" type="none"/>
                    </a:lnB>
                  </a:tcPr>
                </a:tc>
              </a:tr>
              <a:tr h="289225">
                <a:tc rowSpan="2">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グループ</a:t>
                      </a:r>
                      <a:endParaRPr b="1" sz="1200">
                        <a:solidFill>
                          <a:srgbClr val="434343"/>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IELTSライティング</a:t>
                      </a:r>
                      <a:endParaRPr b="1" sz="1200">
                        <a:solidFill>
                          <a:srgbClr val="434343"/>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89225">
                <a:tc vMerge="1"/>
                <a:tc>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IELTSスピーキング</a:t>
                      </a:r>
                      <a:endParaRPr b="1" sz="1200">
                        <a:solidFill>
                          <a:srgbClr val="434343"/>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6875">
                <a:tc rowSpan="2">
                  <a:txBody>
                    <a:bodyPr/>
                    <a:lstStyle/>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単語テスト</a:t>
                      </a:r>
                      <a:endParaRPr b="1" sz="1100">
                        <a:solidFill>
                          <a:srgbClr val="434343"/>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100">
                          <a:solidFill>
                            <a:srgbClr val="434343"/>
                          </a:solidFill>
                          <a:latin typeface="BIZ UDPGothic"/>
                          <a:ea typeface="BIZ UDPGothic"/>
                          <a:cs typeface="BIZ UDPGothic"/>
                          <a:sym typeface="BIZ UDPGothic"/>
                        </a:rPr>
                        <a:t>＆　自習</a:t>
                      </a:r>
                      <a:endParaRPr b="1" sz="1100">
                        <a:solidFill>
                          <a:srgbClr val="434343"/>
                        </a:solidFill>
                        <a:latin typeface="BIZ UDPGothic"/>
                        <a:ea typeface="BIZ UDPGothic"/>
                        <a:cs typeface="BIZ UDPGothic"/>
                        <a:sym typeface="BIZ UDPGothic"/>
                      </a:endParaRPr>
                    </a:p>
                  </a:txBody>
                  <a:tcPr marT="91425" marB="91425" marR="91425" marL="91425" anchor="ctr"/>
                </a:tc>
                <a:tc rowSpan="2">
                  <a:txBody>
                    <a:bodyPr/>
                    <a:lstStyle/>
                    <a:p>
                      <a:pPr indent="0" lvl="0" marL="0" rtl="0" algn="ctr">
                        <a:lnSpc>
                          <a:spcPct val="115000"/>
                        </a:lnSpc>
                        <a:spcBef>
                          <a:spcPts val="0"/>
                        </a:spcBef>
                        <a:spcAft>
                          <a:spcPts val="0"/>
                        </a:spcAft>
                        <a:buNone/>
                      </a:pPr>
                      <a:r>
                        <a:rPr b="1" lang="en" sz="1200">
                          <a:solidFill>
                            <a:srgbClr val="434343"/>
                          </a:solidFill>
                          <a:latin typeface="BIZ UDPGothic"/>
                          <a:ea typeface="BIZ UDPGothic"/>
                          <a:cs typeface="BIZ UDPGothic"/>
                          <a:sym typeface="BIZ UDPGothic"/>
                        </a:rPr>
                        <a:t>19時-22時まで強制</a:t>
                      </a:r>
                      <a:endParaRPr b="1" sz="1200">
                        <a:solidFill>
                          <a:srgbClr val="434343"/>
                        </a:solidFill>
                        <a:latin typeface="BIZ UDPGothic"/>
                        <a:ea typeface="BIZ UDPGothic"/>
                        <a:cs typeface="BIZ UDPGothic"/>
                        <a:sym typeface="BIZ UDPGothic"/>
                      </a:endParaRPr>
                    </a:p>
                  </a:txBody>
                  <a:tcPr marT="91425" marB="91425" marR="91425" marL="91425" anchor="ctr">
                    <a:lnT cap="flat" cmpd="sng" w="9525">
                      <a:solidFill>
                        <a:srgbClr val="9E9E9E"/>
                      </a:solidFill>
                      <a:prstDash val="solid"/>
                      <a:round/>
                      <a:headEnd len="sm" w="sm" type="none"/>
                      <a:tailEnd len="sm" w="sm" type="none"/>
                    </a:lnT>
                  </a:tcPr>
                </a:tc>
              </a:tr>
              <a:tr h="236875">
                <a:tc vMerge="1"/>
                <a:tc vMerge="1"/>
              </a:tr>
            </a:tbl>
          </a:graphicData>
        </a:graphic>
      </p:graphicFrame>
      <p:sp>
        <p:nvSpPr>
          <p:cNvPr id="459" name="Google Shape;459;p41"/>
          <p:cNvSpPr txBox="1"/>
          <p:nvPr/>
        </p:nvSpPr>
        <p:spPr>
          <a:xfrm>
            <a:off x="3770188" y="8673600"/>
            <a:ext cx="33108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おすすめ留学期間：4 週間以上 </a:t>
            </a:r>
            <a:endParaRPr sz="1200">
              <a:solidFill>
                <a:srgbClr val="434343"/>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lang="en" sz="1200">
                <a:solidFill>
                  <a:srgbClr val="434343"/>
                </a:solidFill>
                <a:latin typeface="BIZ UDPGothic"/>
                <a:ea typeface="BIZ UDPGothic"/>
                <a:cs typeface="BIZ UDPGothic"/>
                <a:sym typeface="BIZ UDPGothic"/>
              </a:rPr>
              <a:t>・ おすすめレベル：超初級者（A1）以上</a:t>
            </a:r>
            <a:endParaRPr sz="1200">
              <a:solidFill>
                <a:srgbClr val="434343"/>
              </a:solidFill>
              <a:latin typeface="BIZ UDPGothic"/>
              <a:ea typeface="BIZ UDPGothic"/>
              <a:cs typeface="BIZ UDPGothic"/>
              <a:sym typeface="BIZ UDPGothic"/>
            </a:endParaRPr>
          </a:p>
        </p:txBody>
      </p:sp>
      <p:sp>
        <p:nvSpPr>
          <p:cNvPr id="460" name="Google Shape;460;p41"/>
          <p:cNvSpPr txBox="1"/>
          <p:nvPr/>
        </p:nvSpPr>
        <p:spPr>
          <a:xfrm>
            <a:off x="3802713" y="6265400"/>
            <a:ext cx="3310800" cy="213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434343"/>
                </a:solidFill>
                <a:latin typeface="BIZ UDPGothic"/>
                <a:ea typeface="BIZ UDPGothic"/>
                <a:cs typeface="BIZ UDPGothic"/>
                <a:sym typeface="BIZ UDPGothic"/>
              </a:rPr>
              <a:t>マンツーマンが多いので徹底的にIELTS対策に集中したい人に人気。</a:t>
            </a:r>
            <a:r>
              <a:rPr lang="en" sz="1100">
                <a:solidFill>
                  <a:srgbClr val="434343"/>
                </a:solidFill>
                <a:latin typeface="BIZ UDPGothic"/>
                <a:ea typeface="BIZ UDPGothic"/>
                <a:cs typeface="BIZ UDPGothic"/>
                <a:sym typeface="BIZ UDPGothic"/>
              </a:rPr>
              <a:t>マンツーマン6コマでIELTSのスピーキング、ライティング、リスニング、リーディングのそれぞれの科目を対策する。スコアの足を引っ張りやすいスピーキングとライティングは、2コマずつ受講可能。グループクラスでは、スピーキングとライティングのブレインストーミングを行う。レベルに合わせたレッスン内容を提供。</a:t>
            </a:r>
            <a:endParaRPr sz="1100">
              <a:solidFill>
                <a:srgbClr val="434343"/>
              </a:solidFill>
              <a:latin typeface="BIZ UDPGothic"/>
              <a:ea typeface="BIZ UDPGothic"/>
              <a:cs typeface="BIZ UDPGothic"/>
              <a:sym typeface="BIZ UDPGothic"/>
            </a:endParaRPr>
          </a:p>
        </p:txBody>
      </p:sp>
      <p:sp>
        <p:nvSpPr>
          <p:cNvPr id="461" name="Google Shape;461;p41"/>
          <p:cNvSpPr txBox="1"/>
          <p:nvPr/>
        </p:nvSpPr>
        <p:spPr>
          <a:xfrm>
            <a:off x="3802726" y="5814650"/>
            <a:ext cx="331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スパルタIELTS スタンダードの特徴</a:t>
            </a:r>
            <a:endParaRPr/>
          </a:p>
        </p:txBody>
      </p:sp>
      <p:sp>
        <p:nvSpPr>
          <p:cNvPr id="462" name="Google Shape;462;p41"/>
          <p:cNvSpPr/>
          <p:nvPr/>
        </p:nvSpPr>
        <p:spPr>
          <a:xfrm>
            <a:off x="3906200" y="5480475"/>
            <a:ext cx="777900" cy="246900"/>
          </a:xfrm>
          <a:prstGeom prst="roundRect">
            <a:avLst>
              <a:gd fmla="val 16667" name="adj"/>
            </a:avLst>
          </a:prstGeom>
          <a:solidFill>
            <a:srgbClr val="A61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rPr>
              <a:t>人気</a:t>
            </a:r>
            <a:endParaRPr b="1" sz="13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75" name="Google Shape;75;p15"/>
          <p:cNvSpPr txBox="1"/>
          <p:nvPr>
            <p:ph type="title"/>
          </p:nvPr>
        </p:nvSpPr>
        <p:spPr>
          <a:xfrm>
            <a:off x="444986" y="1158210"/>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1人部屋</a:t>
            </a:r>
            <a:endParaRPr b="1" sz="1200">
              <a:solidFill>
                <a:schemeClr val="lt1"/>
              </a:solidFill>
              <a:latin typeface="BIZ UDPGothic"/>
              <a:ea typeface="BIZ UDPGothic"/>
              <a:cs typeface="BIZ UDPGothic"/>
              <a:sym typeface="BIZ UDPGothic"/>
            </a:endParaRPr>
          </a:p>
        </p:txBody>
      </p:sp>
      <p:sp>
        <p:nvSpPr>
          <p:cNvPr id="76" name="Google Shape;76;p15"/>
          <p:cNvSpPr/>
          <p:nvPr/>
        </p:nvSpPr>
        <p:spPr>
          <a:xfrm>
            <a:off x="3315300" y="1606350"/>
            <a:ext cx="3799500" cy="3575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 name="Google Shape;77;p15"/>
          <p:cNvSpPr txBox="1"/>
          <p:nvPr/>
        </p:nvSpPr>
        <p:spPr>
          <a:xfrm>
            <a:off x="714062" y="851125"/>
            <a:ext cx="61596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rgbClr val="666666"/>
                </a:solidFill>
                <a:latin typeface="BIZ UDPGothic"/>
                <a:ea typeface="BIZ UDPGothic"/>
                <a:cs typeface="BIZ UDPGothic"/>
                <a:sym typeface="BIZ UDPGothic"/>
              </a:rPr>
              <a:t>他校と比較した時の</a:t>
            </a:r>
            <a:r>
              <a:rPr b="1" lang="en" sz="1500">
                <a:solidFill>
                  <a:srgbClr val="666666"/>
                </a:solidFill>
                <a:latin typeface="BIZ UDPGothic"/>
                <a:ea typeface="BIZ UDPGothic"/>
                <a:cs typeface="BIZ UDPGothic"/>
                <a:sym typeface="BIZ UDPGothic"/>
              </a:rPr>
              <a:t>マネジメント面の強み</a:t>
            </a:r>
            <a:endParaRPr b="1" sz="1500">
              <a:solidFill>
                <a:srgbClr val="666666"/>
              </a:solidFill>
              <a:latin typeface="BIZ UDPGothic"/>
              <a:ea typeface="BIZ UDPGothic"/>
              <a:cs typeface="BIZ UDPGothic"/>
              <a:sym typeface="BIZ UDPGothic"/>
            </a:endParaRPr>
          </a:p>
        </p:txBody>
      </p:sp>
      <p:sp>
        <p:nvSpPr>
          <p:cNvPr id="78" name="Google Shape;78;p15"/>
          <p:cNvSpPr txBox="1"/>
          <p:nvPr/>
        </p:nvSpPr>
        <p:spPr>
          <a:xfrm>
            <a:off x="3618444" y="2029225"/>
            <a:ext cx="31932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500">
                <a:solidFill>
                  <a:srgbClr val="666666"/>
                </a:solidFill>
                <a:latin typeface="BIZ UDPGothic"/>
                <a:ea typeface="BIZ UDPGothic"/>
                <a:cs typeface="BIZ UDPGothic"/>
                <a:sym typeface="BIZ UDPGothic"/>
              </a:rPr>
              <a:t>安心のサポート体制</a:t>
            </a:r>
            <a:endParaRPr b="1" sz="1500">
              <a:solidFill>
                <a:srgbClr val="666666"/>
              </a:solidFill>
              <a:latin typeface="BIZ UDPGothic"/>
              <a:ea typeface="BIZ UDPGothic"/>
              <a:cs typeface="BIZ UDPGothic"/>
              <a:sym typeface="BIZ UDPGothic"/>
            </a:endParaRPr>
          </a:p>
        </p:txBody>
      </p:sp>
      <p:sp>
        <p:nvSpPr>
          <p:cNvPr id="79" name="Google Shape;79;p15"/>
          <p:cNvSpPr/>
          <p:nvPr/>
        </p:nvSpPr>
        <p:spPr>
          <a:xfrm>
            <a:off x="609300" y="5439250"/>
            <a:ext cx="3640500" cy="39888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0" name="Google Shape;80;p15"/>
          <p:cNvPicPr preferRelativeResize="0"/>
          <p:nvPr/>
        </p:nvPicPr>
        <p:blipFill rotWithShape="1">
          <a:blip r:embed="rId3">
            <a:alphaModFix/>
          </a:blip>
          <a:srcRect b="4971" l="67131" r="1324" t="53217"/>
          <a:stretch/>
        </p:blipFill>
        <p:spPr>
          <a:xfrm>
            <a:off x="4359675" y="7541037"/>
            <a:ext cx="2629325" cy="1887025"/>
          </a:xfrm>
          <a:prstGeom prst="rect">
            <a:avLst/>
          </a:prstGeom>
          <a:noFill/>
          <a:ln>
            <a:noFill/>
          </a:ln>
        </p:spPr>
      </p:pic>
      <p:pic>
        <p:nvPicPr>
          <p:cNvPr id="81" name="Google Shape;81;p15"/>
          <p:cNvPicPr preferRelativeResize="0"/>
          <p:nvPr/>
        </p:nvPicPr>
        <p:blipFill rotWithShape="1">
          <a:blip r:embed="rId3">
            <a:alphaModFix/>
          </a:blip>
          <a:srcRect b="5274" l="36804" r="33806" t="52660"/>
          <a:stretch/>
        </p:blipFill>
        <p:spPr>
          <a:xfrm>
            <a:off x="4375475" y="5414675"/>
            <a:ext cx="2597725" cy="2013200"/>
          </a:xfrm>
          <a:prstGeom prst="rect">
            <a:avLst/>
          </a:prstGeom>
          <a:noFill/>
          <a:ln>
            <a:noFill/>
          </a:ln>
        </p:spPr>
      </p:pic>
      <p:pic>
        <p:nvPicPr>
          <p:cNvPr id="82" name="Google Shape;82;p15"/>
          <p:cNvPicPr preferRelativeResize="0"/>
          <p:nvPr/>
        </p:nvPicPr>
        <p:blipFill>
          <a:blip r:embed="rId4">
            <a:alphaModFix/>
          </a:blip>
          <a:stretch>
            <a:fillRect/>
          </a:stretch>
        </p:blipFill>
        <p:spPr>
          <a:xfrm>
            <a:off x="714050" y="1617900"/>
            <a:ext cx="2383225" cy="3575700"/>
          </a:xfrm>
          <a:prstGeom prst="rect">
            <a:avLst/>
          </a:prstGeom>
          <a:noFill/>
          <a:ln>
            <a:noFill/>
          </a:ln>
        </p:spPr>
      </p:pic>
      <p:sp>
        <p:nvSpPr>
          <p:cNvPr id="83" name="Google Shape;83;p15"/>
          <p:cNvSpPr txBox="1"/>
          <p:nvPr/>
        </p:nvSpPr>
        <p:spPr>
          <a:xfrm>
            <a:off x="832944" y="5775950"/>
            <a:ext cx="31932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500">
                <a:solidFill>
                  <a:srgbClr val="666666"/>
                </a:solidFill>
                <a:latin typeface="BIZ UDPGothic"/>
                <a:ea typeface="BIZ UDPGothic"/>
                <a:cs typeface="BIZ UDPGothic"/>
                <a:sym typeface="BIZ UDPGothic"/>
              </a:rPr>
              <a:t>快適な生活環境</a:t>
            </a:r>
            <a:endParaRPr b="1" sz="1500">
              <a:solidFill>
                <a:srgbClr val="666666"/>
              </a:solidFill>
              <a:latin typeface="BIZ UDPGothic"/>
              <a:ea typeface="BIZ UDPGothic"/>
              <a:cs typeface="BIZ UDPGothic"/>
              <a:sym typeface="BIZ UDPGothic"/>
            </a:endParaRPr>
          </a:p>
        </p:txBody>
      </p:sp>
      <p:cxnSp>
        <p:nvCxnSpPr>
          <p:cNvPr id="84" name="Google Shape;84;p15"/>
          <p:cNvCxnSpPr/>
          <p:nvPr/>
        </p:nvCxnSpPr>
        <p:spPr>
          <a:xfrm>
            <a:off x="1432050" y="6284500"/>
            <a:ext cx="1995000" cy="0"/>
          </a:xfrm>
          <a:prstGeom prst="straightConnector1">
            <a:avLst/>
          </a:prstGeom>
          <a:noFill/>
          <a:ln cap="flat" cmpd="sng" w="19050">
            <a:solidFill>
              <a:srgbClr val="666666"/>
            </a:solidFill>
            <a:prstDash val="dot"/>
            <a:round/>
            <a:headEnd len="med" w="med" type="none"/>
            <a:tailEnd len="med" w="med" type="none"/>
          </a:ln>
        </p:spPr>
      </p:cxnSp>
      <p:cxnSp>
        <p:nvCxnSpPr>
          <p:cNvPr id="85" name="Google Shape;85;p15"/>
          <p:cNvCxnSpPr/>
          <p:nvPr/>
        </p:nvCxnSpPr>
        <p:spPr>
          <a:xfrm>
            <a:off x="4217550" y="2506788"/>
            <a:ext cx="1995000" cy="0"/>
          </a:xfrm>
          <a:prstGeom prst="straightConnector1">
            <a:avLst/>
          </a:prstGeom>
          <a:noFill/>
          <a:ln cap="flat" cmpd="sng" w="19050">
            <a:solidFill>
              <a:srgbClr val="666666"/>
            </a:solidFill>
            <a:prstDash val="dot"/>
            <a:round/>
            <a:headEnd len="med" w="med" type="none"/>
            <a:tailEnd len="med" w="med" type="none"/>
          </a:ln>
        </p:spPr>
      </p:cxnSp>
      <p:sp>
        <p:nvSpPr>
          <p:cNvPr id="86" name="Google Shape;86;p15"/>
          <p:cNvSpPr txBox="1"/>
          <p:nvPr/>
        </p:nvSpPr>
        <p:spPr>
          <a:xfrm>
            <a:off x="3466801" y="2728650"/>
            <a:ext cx="3496500" cy="2031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マネジメントは業界10年以上のベテラン揃い</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正規の日本人スタッフ 2名駐在</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日本語対応が可能だから初心者も安心</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公式LINEを使いオンラインでも素早い対応</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講師は全員正規雇用。毎日トレーニング実施</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チャレンジャー制度で英語環境を促進</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独自開発した教材も多数。信頼ある教育機関。</a:t>
            </a:r>
            <a:endParaRPr b="1" sz="1200">
              <a:solidFill>
                <a:srgbClr val="666666"/>
              </a:solidFill>
              <a:latin typeface="BIZ UDPGothic"/>
              <a:ea typeface="BIZ UDPGothic"/>
              <a:cs typeface="BIZ UDPGothic"/>
              <a:sym typeface="BIZ UDPGothic"/>
            </a:endParaRPr>
          </a:p>
        </p:txBody>
      </p:sp>
      <p:sp>
        <p:nvSpPr>
          <p:cNvPr id="87" name="Google Shape;87;p15"/>
          <p:cNvSpPr txBox="1"/>
          <p:nvPr/>
        </p:nvSpPr>
        <p:spPr>
          <a:xfrm>
            <a:off x="681301" y="6556300"/>
            <a:ext cx="3496500" cy="2031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a:t>
            </a:r>
            <a:r>
              <a:rPr b="1" lang="en" sz="1200">
                <a:solidFill>
                  <a:srgbClr val="666666"/>
                </a:solidFill>
                <a:latin typeface="BIZ UDPGothic"/>
                <a:ea typeface="BIZ UDPGothic"/>
                <a:cs typeface="BIZ UDPGothic"/>
                <a:sym typeface="BIZ UDPGothic"/>
              </a:rPr>
              <a:t>食事は平日3食提供。休日はブランチを提供。</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a:t>
            </a:r>
            <a:r>
              <a:rPr b="1" lang="en" sz="1200">
                <a:solidFill>
                  <a:srgbClr val="666666"/>
                </a:solidFill>
                <a:latin typeface="BIZ UDPGothic"/>
                <a:ea typeface="BIZ UDPGothic"/>
                <a:cs typeface="BIZ UDPGothic"/>
                <a:sym typeface="BIZ UDPGothic"/>
              </a:rPr>
              <a:t>掃除洗濯も週2回行える</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a:t>
            </a:r>
            <a:r>
              <a:rPr b="1" lang="en" sz="1200">
                <a:solidFill>
                  <a:srgbClr val="666666"/>
                </a:solidFill>
                <a:latin typeface="BIZ UDPGothic"/>
                <a:ea typeface="BIZ UDPGothic"/>
                <a:cs typeface="BIZ UDPGothic"/>
                <a:sym typeface="BIZ UDPGothic"/>
              </a:rPr>
              <a:t>和、洋、中、韓など多彩な料理を提供</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a:t>
            </a:r>
            <a:r>
              <a:rPr b="1" lang="en" sz="1200">
                <a:solidFill>
                  <a:srgbClr val="666666"/>
                </a:solidFill>
                <a:latin typeface="BIZ UDPGothic"/>
                <a:ea typeface="BIZ UDPGothic"/>
                <a:cs typeface="BIZ UDPGothic"/>
                <a:sym typeface="BIZ UDPGothic"/>
              </a:rPr>
              <a:t>寮の全部屋にWiFi完備</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a:t>
            </a:r>
            <a:r>
              <a:rPr b="1" lang="en" sz="1200">
                <a:solidFill>
                  <a:srgbClr val="666666"/>
                </a:solidFill>
                <a:latin typeface="BIZ UDPGothic"/>
                <a:ea typeface="BIZ UDPGothic"/>
                <a:cs typeface="BIZ UDPGothic"/>
                <a:sym typeface="BIZ UDPGothic"/>
              </a:rPr>
              <a:t>日本語対応が可能なので病気になっても安心</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チャレンジャー制度で英語環境を促進</a:t>
            </a:r>
            <a:endParaRPr b="1" sz="1200">
              <a:solidFill>
                <a:srgbClr val="666666"/>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rgbClr val="666666"/>
                </a:solidFill>
                <a:latin typeface="BIZ UDPGothic"/>
                <a:ea typeface="BIZ UDPGothic"/>
                <a:cs typeface="BIZ UDPGothic"/>
                <a:sym typeface="BIZ UDPGothic"/>
              </a:rPr>
              <a:t>・ </a:t>
            </a:r>
            <a:r>
              <a:rPr b="1" lang="en" sz="1200">
                <a:solidFill>
                  <a:srgbClr val="666666"/>
                </a:solidFill>
                <a:latin typeface="BIZ UDPGothic"/>
                <a:ea typeface="BIZ UDPGothic"/>
                <a:cs typeface="BIZ UDPGothic"/>
                <a:sym typeface="BIZ UDPGothic"/>
              </a:rPr>
              <a:t>ジェネレーターがあるから停電しても安心</a:t>
            </a:r>
            <a:endParaRPr b="1" sz="1200">
              <a:solidFill>
                <a:srgbClr val="666666"/>
              </a:solidFill>
              <a:latin typeface="BIZ UDPGothic"/>
              <a:ea typeface="BIZ UDPGothic"/>
              <a:cs typeface="BIZ UDPGothic"/>
              <a:sym typeface="BIZ UDP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2"/>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468" name="Google Shape;468;p42"/>
          <p:cNvSpPr txBox="1"/>
          <p:nvPr/>
        </p:nvSpPr>
        <p:spPr>
          <a:xfrm>
            <a:off x="1465788" y="2936425"/>
            <a:ext cx="46284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rgbClr val="666666"/>
                </a:solidFill>
                <a:latin typeface="BIZ UDPGothic"/>
                <a:ea typeface="BIZ UDPGothic"/>
                <a:cs typeface="BIZ UDPGothic"/>
                <a:sym typeface="BIZ UDPGothic"/>
              </a:rPr>
              <a:t>一般グループクラスの種類</a:t>
            </a:r>
            <a:endParaRPr b="1" sz="1500">
              <a:solidFill>
                <a:srgbClr val="666666"/>
              </a:solidFill>
              <a:latin typeface="BIZ UDPGothic"/>
              <a:ea typeface="BIZ UDPGothic"/>
              <a:cs typeface="BIZ UDPGothic"/>
              <a:sym typeface="BIZ UDPGothic"/>
            </a:endParaRPr>
          </a:p>
        </p:txBody>
      </p:sp>
      <p:sp>
        <p:nvSpPr>
          <p:cNvPr id="469" name="Google Shape;469;p42"/>
          <p:cNvSpPr txBox="1"/>
          <p:nvPr/>
        </p:nvSpPr>
        <p:spPr>
          <a:xfrm>
            <a:off x="1104300" y="6770250"/>
            <a:ext cx="53514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rgbClr val="666666"/>
                </a:solidFill>
                <a:latin typeface="BIZ UDPGothic"/>
                <a:ea typeface="BIZ UDPGothic"/>
                <a:cs typeface="BIZ UDPGothic"/>
                <a:sym typeface="BIZ UDPGothic"/>
              </a:rPr>
              <a:t>IELTS</a:t>
            </a:r>
            <a:r>
              <a:rPr b="1" lang="en" sz="1500">
                <a:solidFill>
                  <a:srgbClr val="666666"/>
                </a:solidFill>
                <a:latin typeface="BIZ UDPGothic"/>
                <a:ea typeface="BIZ UDPGothic"/>
                <a:cs typeface="BIZ UDPGothic"/>
                <a:sym typeface="BIZ UDPGothic"/>
              </a:rPr>
              <a:t>グループクラスの種類</a:t>
            </a:r>
            <a:endParaRPr b="1" sz="1500">
              <a:solidFill>
                <a:srgbClr val="666666"/>
              </a:solidFill>
              <a:latin typeface="BIZ UDPGothic"/>
              <a:ea typeface="BIZ UDPGothic"/>
              <a:cs typeface="BIZ UDPGothic"/>
              <a:sym typeface="BIZ UDPGothic"/>
            </a:endParaRPr>
          </a:p>
        </p:txBody>
      </p:sp>
      <p:graphicFrame>
        <p:nvGraphicFramePr>
          <p:cNvPr id="470" name="Google Shape;470;p42"/>
          <p:cNvGraphicFramePr/>
          <p:nvPr/>
        </p:nvGraphicFramePr>
        <p:xfrm>
          <a:off x="952500" y="3441000"/>
          <a:ext cx="3000000" cy="3000000"/>
        </p:xfrm>
        <a:graphic>
          <a:graphicData uri="http://schemas.openxmlformats.org/drawingml/2006/table">
            <a:tbl>
              <a:tblPr>
                <a:noFill/>
                <a:tableStyleId>{7ED70B73-2ACE-45A5-88D3-92559C71CDCE}</a:tableStyleId>
              </a:tblPr>
              <a:tblGrid>
                <a:gridCol w="1431100"/>
                <a:gridCol w="653350"/>
                <a:gridCol w="3570550"/>
              </a:tblGrid>
              <a:tr h="381000">
                <a:tc>
                  <a:txBody>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グループクラスの種類</a:t>
                      </a:r>
                      <a:endParaRPr b="1" sz="1200">
                        <a:solidFill>
                          <a:srgbClr val="FFFFFF"/>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レベル</a:t>
                      </a:r>
                      <a:endParaRPr b="1" sz="1200">
                        <a:solidFill>
                          <a:srgbClr val="FFFFFF"/>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概要</a:t>
                      </a:r>
                      <a:endParaRPr b="1" sz="1200">
                        <a:solidFill>
                          <a:srgbClr val="FFFFFF"/>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r>
              <a:tr h="381000">
                <a:tc>
                  <a:txBody>
                    <a:bodyPr/>
                    <a:lstStyle/>
                    <a:p>
                      <a:pPr indent="0" lvl="0" marL="0" rtl="0" algn="l">
                        <a:spcBef>
                          <a:spcPts val="0"/>
                        </a:spcBef>
                        <a:spcAft>
                          <a:spcPts val="0"/>
                        </a:spcAft>
                        <a:buNone/>
                      </a:pPr>
                      <a:r>
                        <a:rPr lang="en" sz="1200">
                          <a:latin typeface="BIZ UDPGothic"/>
                          <a:ea typeface="BIZ UDPGothic"/>
                          <a:cs typeface="BIZ UDPGothic"/>
                          <a:sym typeface="BIZ UDPGothic"/>
                        </a:rPr>
                        <a:t>英文法</a:t>
                      </a:r>
                      <a:endParaRPr sz="1200">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A1-C1</a:t>
                      </a:r>
                      <a:endParaRPr sz="11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グループで基礎文法を学ぶクラスです。クラスはレベルごとに分けられます。</a:t>
                      </a:r>
                      <a:endParaRPr sz="11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latin typeface="BIZ UDPGothic"/>
                          <a:ea typeface="BIZ UDPGothic"/>
                          <a:cs typeface="BIZ UDPGothic"/>
                          <a:sym typeface="BIZ UDPGothic"/>
                        </a:rPr>
                        <a:t>発音</a:t>
                      </a:r>
                      <a:endParaRPr sz="1200">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 sz="1100">
                          <a:solidFill>
                            <a:schemeClr val="dk1"/>
                          </a:solidFill>
                          <a:latin typeface="BIZ UDPGothic"/>
                          <a:ea typeface="BIZ UDPGothic"/>
                          <a:cs typeface="BIZ UDPGothic"/>
                          <a:sym typeface="BIZ UDPGothic"/>
                        </a:rPr>
                        <a:t>A1-C1</a:t>
                      </a:r>
                      <a:endParaRPr sz="11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グループで発音を学びます。発音やリスニング力の強化にも繋がります。</a:t>
                      </a:r>
                      <a:endParaRPr sz="11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latin typeface="BIZ UDPGothic"/>
                          <a:ea typeface="BIZ UDPGothic"/>
                          <a:cs typeface="BIZ UDPGothic"/>
                          <a:sym typeface="BIZ UDPGothic"/>
                        </a:rPr>
                        <a:t>ディスカッション</a:t>
                      </a:r>
                      <a:endParaRPr sz="1200">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B1-C1</a:t>
                      </a:r>
                      <a:endParaRPr sz="11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グループでディスカッションを行います。会話力や英語でのコミュニケーション力を高めます。クラスはレベルごとに分けられます。</a:t>
                      </a:r>
                      <a:r>
                        <a:rPr lang="en" sz="1100">
                          <a:solidFill>
                            <a:schemeClr val="dk1"/>
                          </a:solidFill>
                          <a:latin typeface="BIZ UDPGothic"/>
                          <a:ea typeface="BIZ UDPGothic"/>
                          <a:cs typeface="BIZ UDPGothic"/>
                          <a:sym typeface="BIZ UDPGothic"/>
                        </a:rPr>
                        <a:t>B1レベル以上の学生から受講できます。</a:t>
                      </a:r>
                      <a:endParaRPr sz="11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latin typeface="BIZ UDPGothic"/>
                          <a:ea typeface="BIZ UDPGothic"/>
                          <a:cs typeface="BIZ UDPGothic"/>
                          <a:sym typeface="BIZ UDPGothic"/>
                        </a:rPr>
                        <a:t>News</a:t>
                      </a:r>
                      <a:r>
                        <a:rPr lang="en" sz="1200">
                          <a:latin typeface="BIZ UDPGothic"/>
                          <a:ea typeface="BIZ UDPGothic"/>
                          <a:cs typeface="BIZ UDPGothic"/>
                          <a:sym typeface="BIZ UDPGothic"/>
                        </a:rPr>
                        <a:t>リスニング</a:t>
                      </a:r>
                      <a:endParaRPr sz="1200">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B1-C1</a:t>
                      </a:r>
                      <a:endParaRPr sz="11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BIZ UDPGothic"/>
                          <a:ea typeface="BIZ UDPGothic"/>
                          <a:cs typeface="BIZ UDPGothic"/>
                          <a:sym typeface="BIZ UDPGothic"/>
                        </a:rPr>
                        <a:t>BBCやCNNなどのニュースを教材にリスニングの訓練をします。B1レベル以上の学生から受講できます。</a:t>
                      </a:r>
                      <a:endParaRPr sz="11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tcPr>
                </a:tc>
              </a:tr>
            </a:tbl>
          </a:graphicData>
        </a:graphic>
      </p:graphicFrame>
      <p:pic>
        <p:nvPicPr>
          <p:cNvPr id="471" name="Google Shape;471;p42"/>
          <p:cNvPicPr preferRelativeResize="0"/>
          <p:nvPr/>
        </p:nvPicPr>
        <p:blipFill rotWithShape="1">
          <a:blip r:embed="rId3">
            <a:alphaModFix/>
          </a:blip>
          <a:srcRect b="14713" l="0" r="0" t="14720"/>
          <a:stretch/>
        </p:blipFill>
        <p:spPr>
          <a:xfrm>
            <a:off x="0" y="-36549"/>
            <a:ext cx="7560002" cy="2567701"/>
          </a:xfrm>
          <a:prstGeom prst="rect">
            <a:avLst/>
          </a:prstGeom>
          <a:noFill/>
          <a:ln>
            <a:noFill/>
          </a:ln>
        </p:spPr>
      </p:pic>
      <p:graphicFrame>
        <p:nvGraphicFramePr>
          <p:cNvPr id="472" name="Google Shape;472;p42"/>
          <p:cNvGraphicFramePr/>
          <p:nvPr/>
        </p:nvGraphicFramePr>
        <p:xfrm>
          <a:off x="952500" y="7219975"/>
          <a:ext cx="3000000" cy="3000000"/>
        </p:xfrm>
        <a:graphic>
          <a:graphicData uri="http://schemas.openxmlformats.org/drawingml/2006/table">
            <a:tbl>
              <a:tblPr>
                <a:noFill/>
                <a:tableStyleId>{7ED70B73-2ACE-45A5-88D3-92559C71CDCE}</a:tableStyleId>
              </a:tblPr>
              <a:tblGrid>
                <a:gridCol w="978375"/>
                <a:gridCol w="1596200"/>
                <a:gridCol w="3080450"/>
              </a:tblGrid>
              <a:tr h="381000">
                <a:tc>
                  <a:txBody>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Level</a:t>
                      </a:r>
                      <a:endParaRPr b="1" sz="1200">
                        <a:solidFill>
                          <a:srgbClr val="FFFFFF"/>
                        </a:solidFill>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クラスの種類</a:t>
                      </a:r>
                      <a:endParaRPr b="1" sz="1200">
                        <a:solidFill>
                          <a:srgbClr val="FFFFFF"/>
                        </a:solidFill>
                        <a:latin typeface="BIZ UDPGothic"/>
                        <a:ea typeface="BIZ UDPGothic"/>
                        <a:cs typeface="BIZ UDPGothic"/>
                        <a:sym typeface="BIZ UDP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Details</a:t>
                      </a:r>
                      <a:endParaRPr b="1" sz="1200">
                        <a:solidFill>
                          <a:srgbClr val="FFFFFF"/>
                        </a:solidFill>
                        <a:latin typeface="BIZ UDPGothic"/>
                        <a:ea typeface="BIZ UDPGothic"/>
                        <a:cs typeface="BIZ UDPGothic"/>
                        <a:sym typeface="BIZ UDP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r>
              <a:tr h="381000">
                <a:tc rowSpan="2">
                  <a:txBody>
                    <a:bodyPr/>
                    <a:lstStyle/>
                    <a:p>
                      <a:pPr indent="0" lvl="0" marL="0" rtl="0" algn="ctr">
                        <a:lnSpc>
                          <a:spcPct val="115000"/>
                        </a:lnSpc>
                        <a:spcBef>
                          <a:spcPts val="0"/>
                        </a:spcBef>
                        <a:spcAft>
                          <a:spcPts val="0"/>
                        </a:spcAft>
                        <a:buNone/>
                      </a:pPr>
                      <a:r>
                        <a:rPr lang="en" sz="1200">
                          <a:latin typeface="BIZ UDPGothic"/>
                          <a:ea typeface="BIZ UDPGothic"/>
                          <a:cs typeface="BIZ UDPGothic"/>
                          <a:sym typeface="BIZ UDPGothic"/>
                        </a:rPr>
                        <a:t>Starter</a:t>
                      </a:r>
                      <a:endParaRPr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lang="en" sz="1200">
                          <a:latin typeface="BIZ UDPGothic"/>
                          <a:ea typeface="BIZ UDPGothic"/>
                          <a:cs typeface="BIZ UDPGothic"/>
                          <a:sym typeface="BIZ UDPGothic"/>
                        </a:rPr>
                        <a:t>4.0 </a:t>
                      </a:r>
                      <a:r>
                        <a:rPr lang="en" sz="1200">
                          <a:latin typeface="BIZ UDPGothic"/>
                          <a:ea typeface="BIZ UDPGothic"/>
                          <a:cs typeface="BIZ UDPGothic"/>
                          <a:sym typeface="BIZ UDPGothic"/>
                        </a:rPr>
                        <a:t>以下</a:t>
                      </a:r>
                      <a:endParaRPr sz="1200">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200">
                          <a:latin typeface="BIZ UDPGothic"/>
                          <a:ea typeface="BIZ UDPGothic"/>
                          <a:cs typeface="BIZ UDPGothic"/>
                          <a:sym typeface="BIZ UDPGothic"/>
                        </a:rPr>
                        <a:t>IELTS Fundamental A</a:t>
                      </a:r>
                      <a:endParaRPr sz="12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en" sz="1100">
                          <a:latin typeface="BIZ UDPGothic"/>
                          <a:ea typeface="BIZ UDPGothic"/>
                          <a:cs typeface="BIZ UDPGothic"/>
                          <a:sym typeface="BIZ UDPGothic"/>
                        </a:rPr>
                        <a:t>グループで総合的に英語の基礎を固める授業を行います。英文法、リーディング、リスニング、ライティング、スピーキングなどをバランスよく学べる専用の教科書を使い、IELTSテスト対策に移るための基礎的な英語力を養います。</a:t>
                      </a:r>
                      <a:endParaRPr sz="1100">
                        <a:latin typeface="BIZ UDPGothic"/>
                        <a:ea typeface="BIZ UDPGothic"/>
                        <a:cs typeface="BIZ UDPGothic"/>
                        <a:sym typeface="BIZ UDPGothic"/>
                      </a:endParaRPr>
                    </a:p>
                  </a:txBody>
                  <a:tcPr marT="91425" marB="91425" marR="91425" marL="914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tcPr>
                </a:tc>
              </a:tr>
              <a:tr h="105850">
                <a:tc vMerge="1"/>
                <a:tc>
                  <a:txBody>
                    <a:bodyPr/>
                    <a:lstStyle/>
                    <a:p>
                      <a:pPr indent="0" lvl="0" marL="0" rtl="0" algn="l">
                        <a:spcBef>
                          <a:spcPts val="0"/>
                        </a:spcBef>
                        <a:spcAft>
                          <a:spcPts val="0"/>
                        </a:spcAft>
                        <a:buNone/>
                      </a:pPr>
                      <a:r>
                        <a:rPr lang="en" sz="1200">
                          <a:solidFill>
                            <a:srgbClr val="000000"/>
                          </a:solidFill>
                          <a:latin typeface="BIZ UDPGothic"/>
                          <a:ea typeface="BIZ UDPGothic"/>
                          <a:cs typeface="BIZ UDPGothic"/>
                          <a:sym typeface="BIZ UDPGothic"/>
                        </a:rPr>
                        <a:t>IELTS Fundamental B</a:t>
                      </a:r>
                      <a:endParaRPr sz="12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381000">
                <a:tc rowSpan="2">
                  <a:txBody>
                    <a:bodyPr/>
                    <a:lstStyle/>
                    <a:p>
                      <a:pPr indent="0" lvl="0" marL="0" rtl="0" algn="ctr">
                        <a:lnSpc>
                          <a:spcPct val="115000"/>
                        </a:lnSpc>
                        <a:spcBef>
                          <a:spcPts val="0"/>
                        </a:spcBef>
                        <a:spcAft>
                          <a:spcPts val="0"/>
                        </a:spcAft>
                        <a:buNone/>
                      </a:pPr>
                      <a:r>
                        <a:rPr lang="en" sz="1200">
                          <a:latin typeface="BIZ UDPGothic"/>
                          <a:ea typeface="BIZ UDPGothic"/>
                          <a:cs typeface="BIZ UDPGothic"/>
                          <a:sym typeface="BIZ UDPGothic"/>
                        </a:rPr>
                        <a:t>Master</a:t>
                      </a:r>
                      <a:endParaRPr sz="1200">
                        <a:latin typeface="BIZ UDPGothic"/>
                        <a:ea typeface="BIZ UDPGothic"/>
                        <a:cs typeface="BIZ UDPGothic"/>
                        <a:sym typeface="BIZ UDPGothic"/>
                      </a:endParaRPr>
                    </a:p>
                    <a:p>
                      <a:pPr indent="0" lvl="0" marL="0" rtl="0" algn="ctr">
                        <a:lnSpc>
                          <a:spcPct val="115000"/>
                        </a:lnSpc>
                        <a:spcBef>
                          <a:spcPts val="0"/>
                        </a:spcBef>
                        <a:spcAft>
                          <a:spcPts val="0"/>
                        </a:spcAft>
                        <a:buNone/>
                      </a:pPr>
                      <a:r>
                        <a:rPr lang="en" sz="1200">
                          <a:solidFill>
                            <a:srgbClr val="000000"/>
                          </a:solidFill>
                          <a:latin typeface="BIZ UDPGothic"/>
                          <a:ea typeface="BIZ UDPGothic"/>
                          <a:cs typeface="BIZ UDPGothic"/>
                          <a:sym typeface="BIZ UDPGothic"/>
                        </a:rPr>
                        <a:t>4.5 </a:t>
                      </a:r>
                      <a:r>
                        <a:rPr lang="en" sz="1200">
                          <a:latin typeface="BIZ UDPGothic"/>
                          <a:ea typeface="BIZ UDPGothic"/>
                          <a:cs typeface="BIZ UDPGothic"/>
                          <a:sym typeface="BIZ UDPGothic"/>
                        </a:rPr>
                        <a:t>以上</a:t>
                      </a:r>
                      <a:endParaRPr sz="1200">
                        <a:solidFill>
                          <a:srgbClr val="000000"/>
                        </a:solidFill>
                        <a:latin typeface="BIZ UDPGothic"/>
                        <a:ea typeface="BIZ UDPGothic"/>
                        <a:cs typeface="BIZ UDPGothic"/>
                        <a:sym typeface="BIZ UDPGothic"/>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 sz="1200">
                          <a:latin typeface="BIZ UDPGothic"/>
                          <a:ea typeface="BIZ UDPGothic"/>
                          <a:cs typeface="BIZ UDPGothic"/>
                          <a:sym typeface="BIZ UDPGothic"/>
                        </a:rPr>
                        <a:t>IELTS Speaking</a:t>
                      </a:r>
                      <a:endParaRPr sz="12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sz="1100">
                          <a:solidFill>
                            <a:srgbClr val="000000"/>
                          </a:solidFill>
                          <a:latin typeface="BIZ UDPGothic"/>
                          <a:ea typeface="BIZ UDPGothic"/>
                          <a:cs typeface="BIZ UDPGothic"/>
                          <a:sym typeface="BIZ UDPGothic"/>
                        </a:rPr>
                        <a:t>IELTSスピーキングをグループで解きながらトレーニングをします。他の学生の解答からも新たな学べるのが特徴です。</a:t>
                      </a:r>
                      <a:endParaRPr sz="1100">
                        <a:latin typeface="BIZ UDPGothic"/>
                        <a:ea typeface="BIZ UDPGothic"/>
                        <a:cs typeface="BIZ UDPGothic"/>
                        <a:sym typeface="BIZ UDPGothic"/>
                      </a:endParaRPr>
                    </a:p>
                  </a:txBody>
                  <a:tcPr marT="91425" marB="91425" marR="91425" marL="91425">
                    <a:lnL cap="flat" cmpd="sng" w="9525">
                      <a:solidFill>
                        <a:srgbClr val="9E9E9E"/>
                      </a:solidFill>
                      <a:prstDash val="solid"/>
                      <a:round/>
                      <a:headEnd len="sm" w="sm" type="none"/>
                      <a:tailEnd len="sm" w="sm" type="none"/>
                    </a:lnL>
                  </a:tcPr>
                </a:tc>
              </a:tr>
              <a:tr h="100000">
                <a:tc vMerge="1"/>
                <a:tc>
                  <a:txBody>
                    <a:bodyPr/>
                    <a:lstStyle/>
                    <a:p>
                      <a:pPr indent="0" lvl="0" marL="0" rtl="0" algn="l">
                        <a:spcBef>
                          <a:spcPts val="0"/>
                        </a:spcBef>
                        <a:spcAft>
                          <a:spcPts val="0"/>
                        </a:spcAft>
                        <a:buNone/>
                      </a:pPr>
                      <a:r>
                        <a:rPr lang="en" sz="1200">
                          <a:solidFill>
                            <a:srgbClr val="000000"/>
                          </a:solidFill>
                          <a:latin typeface="BIZ UDPGothic"/>
                          <a:ea typeface="BIZ UDPGothic"/>
                          <a:cs typeface="BIZ UDPGothic"/>
                          <a:sym typeface="BIZ UDPGothic"/>
                        </a:rPr>
                        <a:t>IELTS Writing</a:t>
                      </a:r>
                      <a:endParaRPr sz="1200">
                        <a:latin typeface="BIZ UDPGothic"/>
                        <a:ea typeface="BIZ UDPGothic"/>
                        <a:cs typeface="BIZ UDPGothic"/>
                        <a:sym typeface="BIZ UDPGothic"/>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000000"/>
                          </a:solidFill>
                          <a:latin typeface="BIZ UDPGothic"/>
                          <a:ea typeface="BIZ UDPGothic"/>
                          <a:cs typeface="BIZ UDPGothic"/>
                          <a:sym typeface="BIZ UDPGothic"/>
                        </a:rPr>
                        <a:t>IELTSライティングの課題をグループで解きながらトレーニングをします。他の学生の解答からも新たな学べるのが特徴です。</a:t>
                      </a:r>
                      <a:endParaRPr sz="1100">
                        <a:solidFill>
                          <a:srgbClr val="000000"/>
                        </a:solidFill>
                        <a:latin typeface="BIZ UDPGothic"/>
                        <a:ea typeface="BIZ UDPGothic"/>
                        <a:cs typeface="BIZ UDPGothic"/>
                        <a:sym typeface="BIZ UDPGothic"/>
                      </a:endParaRPr>
                    </a:p>
                  </a:txBody>
                  <a:tcPr marT="91425" marB="91425" marR="91425" marL="91425">
                    <a:lnL cap="flat" cmpd="sng" w="9525">
                      <a:solidFill>
                        <a:srgbClr val="9E9E9E"/>
                      </a:solidFill>
                      <a:prstDash val="solid"/>
                      <a:round/>
                      <a:headEnd len="sm" w="sm" type="none"/>
                      <a:tailEnd len="sm" w="sm" type="none"/>
                    </a:ln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43"/>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478" name="Google Shape;478;p43"/>
          <p:cNvGraphicFramePr/>
          <p:nvPr/>
        </p:nvGraphicFramePr>
        <p:xfrm>
          <a:off x="876300" y="5460300"/>
          <a:ext cx="3000000" cy="3000000"/>
        </p:xfrm>
        <a:graphic>
          <a:graphicData uri="http://schemas.openxmlformats.org/drawingml/2006/table">
            <a:tbl>
              <a:tblPr>
                <a:noFill/>
                <a:tableStyleId>{7ED70B73-2ACE-45A5-88D3-92559C71CDCE}</a:tableStyleId>
              </a:tblPr>
              <a:tblGrid>
                <a:gridCol w="1437150"/>
                <a:gridCol w="1437150"/>
                <a:gridCol w="1437150"/>
                <a:gridCol w="1437150"/>
              </a:tblGrid>
              <a:tr h="396200">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07:00 - 07:50</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朝食</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13:40 - 14:25</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BIZ UDPGothic"/>
                          <a:ea typeface="BIZ UDPGothic"/>
                          <a:cs typeface="BIZ UDPGothic"/>
                          <a:sym typeface="BIZ UDPGothic"/>
                        </a:rPr>
                        <a:t>IELTSグループ 2</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96200">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07:50 - 08:35</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休憩</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14:30 - 15:15</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BIZ UDPGothic"/>
                          <a:ea typeface="BIZ UDPGothic"/>
                          <a:cs typeface="BIZ UDPGothic"/>
                          <a:sym typeface="BIZ UDPGothic"/>
                        </a:rPr>
                        <a:t>IELTS 1:1 </a:t>
                      </a:r>
                      <a:r>
                        <a:rPr lang="en" sz="1100">
                          <a:latin typeface="BIZ UDPGothic"/>
                          <a:ea typeface="BIZ UDPGothic"/>
                          <a:cs typeface="BIZ UDPGothic"/>
                          <a:sym typeface="BIZ UDPGothic"/>
                        </a:rPr>
                        <a:t>④</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96200">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08:40 - 09:25</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100">
                          <a:solidFill>
                            <a:srgbClr val="000000"/>
                          </a:solidFill>
                          <a:latin typeface="BIZ UDPGothic"/>
                          <a:ea typeface="BIZ UDPGothic"/>
                          <a:cs typeface="BIZ UDPGothic"/>
                          <a:sym typeface="BIZ UDPGothic"/>
                        </a:rPr>
                        <a:t>IELTS 1:1 ①</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15:20 - 16:05</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BIZ UDPGothic"/>
                          <a:ea typeface="BIZ UDPGothic"/>
                          <a:cs typeface="BIZ UDPGothic"/>
                          <a:sym typeface="BIZ UDPGothic"/>
                        </a:rPr>
                        <a:t>IELTS 1:1 </a:t>
                      </a:r>
                      <a:r>
                        <a:rPr lang="en" sz="1100">
                          <a:latin typeface="BIZ UDPGothic"/>
                          <a:ea typeface="BIZ UDPGothic"/>
                          <a:cs typeface="BIZ UDPGothic"/>
                          <a:sym typeface="BIZ UDPGothic"/>
                        </a:rPr>
                        <a:t>⑤</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09:30 - 10:15</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BIZ UDPGothic"/>
                          <a:ea typeface="BIZ UDPGothic"/>
                          <a:cs typeface="BIZ UDPGothic"/>
                          <a:sym typeface="BIZ UDPGothic"/>
                        </a:rPr>
                        <a:t>IELTS 1:1 </a:t>
                      </a:r>
                      <a:r>
                        <a:rPr lang="en" sz="1100">
                          <a:latin typeface="BIZ UDPGothic"/>
                          <a:ea typeface="BIZ UDPGothic"/>
                          <a:cs typeface="BIZ UDPGothic"/>
                          <a:sym typeface="BIZ UDPGothic"/>
                        </a:rPr>
                        <a:t>②</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16:10 - 16:55</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100">
                          <a:solidFill>
                            <a:srgbClr val="000000"/>
                          </a:solidFill>
                          <a:latin typeface="BIZ UDPGothic"/>
                          <a:ea typeface="BIZ UDPGothic"/>
                          <a:cs typeface="BIZ UDPGothic"/>
                          <a:sym typeface="BIZ UDPGothic"/>
                        </a:rPr>
                        <a:t>休憩</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10:20 - 11:05</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BIZ UDPGothic"/>
                          <a:ea typeface="BIZ UDPGothic"/>
                          <a:cs typeface="BIZ UDPGothic"/>
                          <a:sym typeface="BIZ UDPGothic"/>
                        </a:rPr>
                        <a:t>IELTS</a:t>
                      </a:r>
                      <a:r>
                        <a:rPr lang="en" sz="1100">
                          <a:latin typeface="BIZ UDPGothic"/>
                          <a:ea typeface="BIZ UDPGothic"/>
                          <a:cs typeface="BIZ UDPGothic"/>
                          <a:sym typeface="BIZ UDPGothic"/>
                        </a:rPr>
                        <a:t>グループ </a:t>
                      </a:r>
                      <a:r>
                        <a:rPr lang="en" sz="1100">
                          <a:solidFill>
                            <a:srgbClr val="000000"/>
                          </a:solidFill>
                          <a:latin typeface="BIZ UDPGothic"/>
                          <a:ea typeface="BIZ UDPGothic"/>
                          <a:cs typeface="BIZ UDPGothic"/>
                          <a:sym typeface="BIZ UDPGothic"/>
                        </a:rPr>
                        <a:t>１</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17:00 - 17:45</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BIZ UDPGothic"/>
                          <a:ea typeface="BIZ UDPGothic"/>
                          <a:cs typeface="BIZ UDPGothic"/>
                          <a:sym typeface="BIZ UDPGothic"/>
                        </a:rPr>
                        <a:t>IELTS 1:1 </a:t>
                      </a:r>
                      <a:r>
                        <a:rPr lang="en" sz="1100">
                          <a:latin typeface="BIZ UDPGothic"/>
                          <a:ea typeface="BIZ UDPGothic"/>
                          <a:cs typeface="BIZ UDPGothic"/>
                          <a:sym typeface="BIZ UDPGothic"/>
                        </a:rPr>
                        <a:t>⑥</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11:10 - 11:55</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BIZ UDPGothic"/>
                          <a:ea typeface="BIZ UDPGothic"/>
                          <a:cs typeface="BIZ UDPGothic"/>
                          <a:sym typeface="BIZ UDPGothic"/>
                        </a:rPr>
                        <a:t>IELTS 1:1 </a:t>
                      </a:r>
                      <a:r>
                        <a:rPr lang="en" sz="1100">
                          <a:latin typeface="BIZ UDPGothic"/>
                          <a:ea typeface="BIZ UDPGothic"/>
                          <a:cs typeface="BIZ UDPGothic"/>
                          <a:sym typeface="BIZ UDPGothic"/>
                        </a:rPr>
                        <a:t>③</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17:30 - 18:40</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夕食</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000"/>
                        <a:buFont typeface="Arial"/>
                        <a:buNone/>
                      </a:pPr>
                      <a:r>
                        <a:rPr b="1" lang="en" sz="1000">
                          <a:latin typeface="BIZ UDPGothic"/>
                          <a:ea typeface="BIZ UDPGothic"/>
                          <a:cs typeface="BIZ UDPGothic"/>
                          <a:sym typeface="BIZ UDPGothic"/>
                        </a:rPr>
                        <a:t>11:20</a:t>
                      </a:r>
                      <a:r>
                        <a:rPr b="1" lang="en" sz="1000" u="none" cap="none" strike="noStrike">
                          <a:latin typeface="BIZ UDPGothic"/>
                          <a:ea typeface="BIZ UDPGothic"/>
                          <a:cs typeface="BIZ UDPGothic"/>
                          <a:sym typeface="BIZ UDPGothic"/>
                        </a:rPr>
                        <a:t> - 12:50 </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100">
                          <a:solidFill>
                            <a:srgbClr val="000000"/>
                          </a:solidFill>
                          <a:latin typeface="BIZ UDPGothic"/>
                          <a:ea typeface="BIZ UDPGothic"/>
                          <a:cs typeface="BIZ UDPGothic"/>
                          <a:sym typeface="BIZ UDPGothic"/>
                        </a:rPr>
                        <a:t>昼食</a:t>
                      </a:r>
                      <a:endParaRPr sz="1100">
                        <a:solidFill>
                          <a:srgbClr val="000000"/>
                        </a:solidFill>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19:30 - 20:00</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単語テスト</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12:50 - 13:35</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100">
                          <a:solidFill>
                            <a:srgbClr val="000000"/>
                          </a:solidFill>
                          <a:latin typeface="BIZ UDPGothic"/>
                          <a:ea typeface="BIZ UDPGothic"/>
                          <a:cs typeface="BIZ UDPGothic"/>
                          <a:sym typeface="BIZ UDPGothic"/>
                        </a:rPr>
                        <a:t>休憩</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BIZ UDPGothic"/>
                          <a:ea typeface="BIZ UDPGothic"/>
                          <a:cs typeface="BIZ UDPGothic"/>
                          <a:sym typeface="BIZ UDPGothic"/>
                        </a:rPr>
                        <a:t>20:00 - 22:00</a:t>
                      </a:r>
                      <a:endParaRPr>
                        <a:latin typeface="BIZ UDPGothic"/>
                        <a:ea typeface="BIZ UDPGothic"/>
                        <a:cs typeface="BIZ UDPGothic"/>
                        <a:sym typeface="BIZ UDPGothic"/>
                      </a:endParaRPr>
                    </a:p>
                  </a:txBody>
                  <a:tcPr marT="6350" marB="6350" marR="6350" marL="6350"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100">
                          <a:latin typeface="BIZ UDPGothic"/>
                          <a:ea typeface="BIZ UDPGothic"/>
                          <a:cs typeface="BIZ UDPGothic"/>
                          <a:sym typeface="BIZ UDPGothic"/>
                        </a:rPr>
                        <a:t>自習</a:t>
                      </a:r>
                      <a:endParaRPr sz="1100">
                        <a:latin typeface="BIZ UDPGothic"/>
                        <a:ea typeface="BIZ UDPGothic"/>
                        <a:cs typeface="BIZ UDPGothic"/>
                        <a:sym typeface="BIZ UDPGothic"/>
                      </a:endParaRPr>
                    </a:p>
                  </a:txBody>
                  <a:tcPr marT="91425" marB="91425" marR="91425" marL="91425">
                    <a:lnL cap="flat" cmpd="sng" w="12700">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pic>
        <p:nvPicPr>
          <p:cNvPr id="479" name="Google Shape;479;p43"/>
          <p:cNvPicPr preferRelativeResize="0"/>
          <p:nvPr/>
        </p:nvPicPr>
        <p:blipFill rotWithShape="1">
          <a:blip r:embed="rId3">
            <a:alphaModFix/>
          </a:blip>
          <a:srcRect b="0" l="0" r="0" t="0"/>
          <a:stretch/>
        </p:blipFill>
        <p:spPr>
          <a:xfrm>
            <a:off x="0" y="0"/>
            <a:ext cx="7581399" cy="4264589"/>
          </a:xfrm>
          <a:prstGeom prst="rect">
            <a:avLst/>
          </a:prstGeom>
          <a:noFill/>
          <a:ln>
            <a:noFill/>
          </a:ln>
        </p:spPr>
      </p:pic>
      <p:sp>
        <p:nvSpPr>
          <p:cNvPr id="480" name="Google Shape;480;p43"/>
          <p:cNvSpPr txBox="1"/>
          <p:nvPr/>
        </p:nvSpPr>
        <p:spPr>
          <a:xfrm>
            <a:off x="951350" y="4873375"/>
            <a:ext cx="5826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rgbClr val="666666"/>
                </a:solidFill>
                <a:latin typeface="BIZ UDPGothic"/>
                <a:ea typeface="BIZ UDPGothic"/>
                <a:cs typeface="BIZ UDPGothic"/>
                <a:sym typeface="BIZ UDPGothic"/>
              </a:rPr>
              <a:t>JIC</a:t>
            </a:r>
            <a:r>
              <a:rPr b="1" lang="en">
                <a:solidFill>
                  <a:srgbClr val="666666"/>
                </a:solidFill>
                <a:latin typeface="BIZ UDPGothic"/>
                <a:ea typeface="BIZ UDPGothic"/>
                <a:cs typeface="BIZ UDPGothic"/>
                <a:sym typeface="BIZ UDPGothic"/>
              </a:rPr>
              <a:t>メイン</a:t>
            </a:r>
            <a:r>
              <a:rPr b="1" lang="en">
                <a:solidFill>
                  <a:srgbClr val="666666"/>
                </a:solidFill>
                <a:latin typeface="BIZ UDPGothic"/>
                <a:ea typeface="BIZ UDPGothic"/>
                <a:cs typeface="BIZ UDPGothic"/>
                <a:sym typeface="BIZ UDPGothic"/>
              </a:rPr>
              <a:t>校舎のタイムスケジュール </a:t>
            </a:r>
            <a:r>
              <a:rPr b="1" lang="en" sz="1100">
                <a:solidFill>
                  <a:srgbClr val="666666"/>
                </a:solidFill>
                <a:latin typeface="BIZ UDPGothic"/>
                <a:ea typeface="BIZ UDPGothic"/>
                <a:cs typeface="BIZ UDPGothic"/>
                <a:sym typeface="BIZ UDPGothic"/>
              </a:rPr>
              <a:t>（モデルコース： </a:t>
            </a:r>
            <a:r>
              <a:rPr b="1" lang="en" sz="1100">
                <a:solidFill>
                  <a:srgbClr val="666666"/>
                </a:solidFill>
                <a:latin typeface="BIZ UDPGothic"/>
                <a:ea typeface="BIZ UDPGothic"/>
                <a:cs typeface="BIZ UDPGothic"/>
                <a:sym typeface="BIZ UDPGothic"/>
              </a:rPr>
              <a:t>IELTSスタンダード</a:t>
            </a:r>
            <a:r>
              <a:rPr b="1" lang="en" sz="1100">
                <a:solidFill>
                  <a:srgbClr val="666666"/>
                </a:solidFill>
                <a:latin typeface="BIZ UDPGothic"/>
                <a:ea typeface="BIZ UDPGothic"/>
                <a:cs typeface="BIZ UDPGothic"/>
                <a:sym typeface="BIZ UDPGothic"/>
              </a:rPr>
              <a:t>）</a:t>
            </a:r>
            <a:endParaRPr b="1" sz="1100">
              <a:solidFill>
                <a:srgbClr val="666666"/>
              </a:solidFill>
              <a:latin typeface="BIZ UDPGothic"/>
              <a:ea typeface="BIZ UDPGothic"/>
              <a:cs typeface="BIZ UDPGothic"/>
              <a:sym typeface="BIZ UDPGothic"/>
            </a:endParaRPr>
          </a:p>
        </p:txBody>
      </p:sp>
      <p:sp>
        <p:nvSpPr>
          <p:cNvPr id="481" name="Google Shape;481;p43"/>
          <p:cNvSpPr txBox="1"/>
          <p:nvPr/>
        </p:nvSpPr>
        <p:spPr>
          <a:xfrm>
            <a:off x="2201500" y="8832025"/>
            <a:ext cx="48033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000000"/>
                </a:solidFill>
                <a:latin typeface="BIZ UDPGothic"/>
                <a:ea typeface="BIZ UDPGothic"/>
                <a:cs typeface="BIZ UDPGothic"/>
                <a:sym typeface="BIZ UDPGothic"/>
              </a:rPr>
              <a:t>【月-金・】  </a:t>
            </a:r>
            <a:r>
              <a:rPr lang="en" sz="1100">
                <a:latin typeface="BIZ UDPGothic"/>
                <a:ea typeface="BIZ UDPGothic"/>
                <a:cs typeface="BIZ UDPGothic"/>
                <a:sym typeface="BIZ UDPGothic"/>
              </a:rPr>
              <a:t>19</a:t>
            </a:r>
            <a:r>
              <a:rPr lang="en" sz="1100">
                <a:solidFill>
                  <a:srgbClr val="000000"/>
                </a:solidFill>
                <a:latin typeface="BIZ UDPGothic"/>
                <a:ea typeface="BIZ UDPGothic"/>
                <a:cs typeface="BIZ UDPGothic"/>
                <a:sym typeface="BIZ UDPGothic"/>
              </a:rPr>
              <a:t>時　【土】  </a:t>
            </a:r>
            <a:r>
              <a:rPr lang="en" sz="1100">
                <a:latin typeface="BIZ UDPGothic"/>
                <a:ea typeface="BIZ UDPGothic"/>
                <a:cs typeface="BIZ UDPGothic"/>
                <a:sym typeface="BIZ UDPGothic"/>
              </a:rPr>
              <a:t>翌深夜</a:t>
            </a:r>
            <a:r>
              <a:rPr lang="en" sz="1100">
                <a:solidFill>
                  <a:srgbClr val="000000"/>
                </a:solidFill>
                <a:latin typeface="BIZ UDPGothic"/>
                <a:ea typeface="BIZ UDPGothic"/>
                <a:cs typeface="BIZ UDPGothic"/>
                <a:sym typeface="BIZ UDPGothic"/>
              </a:rPr>
              <a:t>1時  </a:t>
            </a:r>
            <a:r>
              <a:rPr lang="en" sz="1100">
                <a:latin typeface="BIZ UDPGothic"/>
                <a:ea typeface="BIZ UDPGothic"/>
                <a:cs typeface="BIZ UDPGothic"/>
                <a:sym typeface="BIZ UDPGothic"/>
              </a:rPr>
              <a:t>【日】 </a:t>
            </a:r>
            <a:r>
              <a:rPr lang="en" sz="1100">
                <a:solidFill>
                  <a:schemeClr val="dk1"/>
                </a:solidFill>
                <a:latin typeface="BIZ UDPGothic"/>
                <a:ea typeface="BIZ UDPGothic"/>
                <a:cs typeface="BIZ UDPGothic"/>
                <a:sym typeface="BIZ UDPGothic"/>
              </a:rPr>
              <a:t>22時</a:t>
            </a:r>
            <a:endParaRPr b="1" sz="1000">
              <a:solidFill>
                <a:srgbClr val="434343"/>
              </a:solidFill>
              <a:latin typeface="BIZ UDPGothic"/>
              <a:ea typeface="BIZ UDPGothic"/>
              <a:cs typeface="BIZ UDPGothic"/>
              <a:sym typeface="BIZ UDPGothic"/>
            </a:endParaRPr>
          </a:p>
        </p:txBody>
      </p:sp>
      <p:sp>
        <p:nvSpPr>
          <p:cNvPr id="482" name="Google Shape;482;p43"/>
          <p:cNvSpPr/>
          <p:nvPr/>
        </p:nvSpPr>
        <p:spPr>
          <a:xfrm>
            <a:off x="953350" y="8823875"/>
            <a:ext cx="1128000" cy="400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BIZ UDPGothic"/>
                <a:ea typeface="BIZ UDPGothic"/>
                <a:cs typeface="BIZ UDPGothic"/>
                <a:sym typeface="BIZ UDPGothic"/>
              </a:rPr>
              <a:t>門限</a:t>
            </a:r>
            <a:endParaRPr b="1" sz="1200">
              <a:solidFill>
                <a:srgbClr val="FFFFFF"/>
              </a:solidFill>
              <a:latin typeface="BIZ UDPGothic"/>
              <a:ea typeface="BIZ UDPGothic"/>
              <a:cs typeface="BIZ UDPGothic"/>
              <a:sym typeface="BIZ UDP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44"/>
          <p:cNvPicPr preferRelativeResize="0"/>
          <p:nvPr/>
        </p:nvPicPr>
        <p:blipFill>
          <a:blip r:embed="rId3">
            <a:alphaModFix/>
          </a:blip>
          <a:stretch>
            <a:fillRect/>
          </a:stretch>
        </p:blipFill>
        <p:spPr>
          <a:xfrm>
            <a:off x="2948952" y="4827393"/>
            <a:ext cx="1662095" cy="876201"/>
          </a:xfrm>
          <a:prstGeom prst="rect">
            <a:avLst/>
          </a:prstGeom>
          <a:noFill/>
          <a:ln>
            <a:noFill/>
          </a:ln>
        </p:spPr>
      </p:pic>
      <p:cxnSp>
        <p:nvCxnSpPr>
          <p:cNvPr id="488" name="Google Shape;488;p44"/>
          <p:cNvCxnSpPr/>
          <p:nvPr/>
        </p:nvCxnSpPr>
        <p:spPr>
          <a:xfrm flipH="1" rot="10800000">
            <a:off x="1126004" y="9926668"/>
            <a:ext cx="5234400" cy="18600"/>
          </a:xfrm>
          <a:prstGeom prst="straightConnector1">
            <a:avLst/>
          </a:prstGeom>
          <a:noFill/>
          <a:ln cap="flat" cmpd="sng" w="9525">
            <a:solidFill>
              <a:srgbClr val="B7B7B7"/>
            </a:solidFill>
            <a:prstDash val="solid"/>
            <a:round/>
            <a:headEnd len="med" w="med" type="none"/>
            <a:tailEnd len="med" w="med" type="none"/>
          </a:ln>
        </p:spPr>
      </p:cxnSp>
      <p:sp>
        <p:nvSpPr>
          <p:cNvPr id="489" name="Google Shape;489;p44"/>
          <p:cNvSpPr txBox="1"/>
          <p:nvPr/>
        </p:nvSpPr>
        <p:spPr>
          <a:xfrm>
            <a:off x="2210650" y="10076750"/>
            <a:ext cx="30651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200">
                <a:solidFill>
                  <a:srgbClr val="CCCCCC"/>
                </a:solidFill>
              </a:rPr>
              <a:t>©️Baguio JIC</a:t>
            </a:r>
            <a:endParaRPr b="1" sz="1200">
              <a:solidFill>
                <a:srgbClr val="CCCCCC"/>
              </a:solidFill>
            </a:endParaRPr>
          </a:p>
        </p:txBody>
      </p:sp>
      <p:sp>
        <p:nvSpPr>
          <p:cNvPr id="490" name="Google Shape;490;p44"/>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431123" y="7053610"/>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1人部屋</a:t>
            </a:r>
            <a:endParaRPr b="1" sz="1200">
              <a:solidFill>
                <a:schemeClr val="lt1"/>
              </a:solidFill>
              <a:latin typeface="BIZ UDPGothic"/>
              <a:ea typeface="BIZ UDPGothic"/>
              <a:cs typeface="BIZ UDPGothic"/>
              <a:sym typeface="BIZ UDPGothic"/>
            </a:endParaRPr>
          </a:p>
        </p:txBody>
      </p:sp>
      <p:sp>
        <p:nvSpPr>
          <p:cNvPr id="93" name="Google Shape;93;p16"/>
          <p:cNvSpPr txBox="1"/>
          <p:nvPr>
            <p:ph type="title"/>
          </p:nvPr>
        </p:nvSpPr>
        <p:spPr>
          <a:xfrm>
            <a:off x="4029923" y="6749635"/>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2</a:t>
            </a:r>
            <a:r>
              <a:rPr b="1" lang="en" sz="1200">
                <a:solidFill>
                  <a:schemeClr val="lt1"/>
                </a:solidFill>
                <a:latin typeface="BIZ UDPGothic"/>
                <a:ea typeface="BIZ UDPGothic"/>
                <a:cs typeface="BIZ UDPGothic"/>
                <a:sym typeface="BIZ UDPGothic"/>
              </a:rPr>
              <a:t>人部屋</a:t>
            </a:r>
            <a:endParaRPr b="1" sz="1200">
              <a:solidFill>
                <a:schemeClr val="lt1"/>
              </a:solidFill>
              <a:latin typeface="BIZ UDPGothic"/>
              <a:ea typeface="BIZ UDPGothic"/>
              <a:cs typeface="BIZ UDPGothic"/>
              <a:sym typeface="BIZ UDPGothic"/>
            </a:endParaRPr>
          </a:p>
        </p:txBody>
      </p:sp>
      <p:sp>
        <p:nvSpPr>
          <p:cNvPr id="94" name="Google Shape;94;p16"/>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
        <p:nvSpPr>
          <p:cNvPr id="95" name="Google Shape;95;p16"/>
          <p:cNvSpPr/>
          <p:nvPr/>
        </p:nvSpPr>
        <p:spPr>
          <a:xfrm>
            <a:off x="458850" y="7273149"/>
            <a:ext cx="6642300" cy="2345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 name="Google Shape;96;p16"/>
          <p:cNvSpPr txBox="1"/>
          <p:nvPr/>
        </p:nvSpPr>
        <p:spPr>
          <a:xfrm>
            <a:off x="700200" y="6746525"/>
            <a:ext cx="61596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rgbClr val="666666"/>
                </a:solidFill>
                <a:latin typeface="BIZ UDPGothic"/>
                <a:ea typeface="BIZ UDPGothic"/>
                <a:cs typeface="BIZ UDPGothic"/>
                <a:sym typeface="BIZ UDPGothic"/>
              </a:rPr>
              <a:t>他校と比較した時のプレミアム校舎の施設面の強み</a:t>
            </a:r>
            <a:endParaRPr b="1" sz="1500">
              <a:solidFill>
                <a:srgbClr val="666666"/>
              </a:solidFill>
              <a:latin typeface="BIZ UDPGothic"/>
              <a:ea typeface="BIZ UDPGothic"/>
              <a:cs typeface="BIZ UDPGothic"/>
              <a:sym typeface="BIZ UDPGothic"/>
            </a:endParaRPr>
          </a:p>
        </p:txBody>
      </p:sp>
      <p:sp>
        <p:nvSpPr>
          <p:cNvPr id="97" name="Google Shape;97;p16"/>
          <p:cNvSpPr txBox="1"/>
          <p:nvPr/>
        </p:nvSpPr>
        <p:spPr>
          <a:xfrm>
            <a:off x="829475" y="7534650"/>
            <a:ext cx="6271500" cy="1885500"/>
          </a:xfrm>
          <a:prstGeom prst="rect">
            <a:avLst/>
          </a:prstGeom>
          <a:noFill/>
          <a:ln>
            <a:noFill/>
          </a:ln>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Clr>
                <a:srgbClr val="666666"/>
              </a:buClr>
              <a:buSzPts val="1300"/>
              <a:buFont typeface="BIZ UDPGothic"/>
              <a:buChar char="●"/>
            </a:pPr>
            <a:r>
              <a:rPr b="1" lang="en" sz="1300">
                <a:solidFill>
                  <a:srgbClr val="666666"/>
                </a:solidFill>
                <a:latin typeface="BIZ UDPGothic"/>
                <a:ea typeface="BIZ UDPGothic"/>
                <a:cs typeface="BIZ UDPGothic"/>
                <a:sym typeface="BIZ UDPGothic"/>
              </a:rPr>
              <a:t>静かで落ち着いた環境は真剣に勉強したい人に最適</a:t>
            </a:r>
            <a:endParaRPr b="1" sz="1300">
              <a:solidFill>
                <a:srgbClr val="666666"/>
              </a:solidFill>
              <a:latin typeface="BIZ UDPGothic"/>
              <a:ea typeface="BIZ UDPGothic"/>
              <a:cs typeface="BIZ UDPGothic"/>
              <a:sym typeface="BIZ UDPGothic"/>
            </a:endParaRPr>
          </a:p>
          <a:p>
            <a:pPr indent="-311150" lvl="0" marL="457200" rtl="0" algn="l">
              <a:lnSpc>
                <a:spcPct val="150000"/>
              </a:lnSpc>
              <a:spcBef>
                <a:spcPts val="0"/>
              </a:spcBef>
              <a:spcAft>
                <a:spcPts val="0"/>
              </a:spcAft>
              <a:buClr>
                <a:srgbClr val="666666"/>
              </a:buClr>
              <a:buSzPts val="1300"/>
              <a:buFont typeface="BIZ UDPGothic"/>
              <a:buChar char="●"/>
            </a:pPr>
            <a:r>
              <a:rPr b="1" lang="en" sz="1300">
                <a:solidFill>
                  <a:srgbClr val="666666"/>
                </a:solidFill>
                <a:latin typeface="BIZ UDPGothic"/>
                <a:ea typeface="BIZ UDPGothic"/>
                <a:cs typeface="BIZ UDPGothic"/>
                <a:sym typeface="BIZ UDPGothic"/>
              </a:rPr>
              <a:t>2023年7月にリノベされたばかりの学生寮や施設はとても綺麗</a:t>
            </a:r>
            <a:endParaRPr b="1" sz="1300">
              <a:solidFill>
                <a:srgbClr val="666666"/>
              </a:solidFill>
              <a:latin typeface="BIZ UDPGothic"/>
              <a:ea typeface="BIZ UDPGothic"/>
              <a:cs typeface="BIZ UDPGothic"/>
              <a:sym typeface="BIZ UDPGothic"/>
            </a:endParaRPr>
          </a:p>
          <a:p>
            <a:pPr indent="-311150" lvl="0" marL="457200" rtl="0" algn="l">
              <a:lnSpc>
                <a:spcPct val="150000"/>
              </a:lnSpc>
              <a:spcBef>
                <a:spcPts val="0"/>
              </a:spcBef>
              <a:spcAft>
                <a:spcPts val="0"/>
              </a:spcAft>
              <a:buClr>
                <a:srgbClr val="666666"/>
              </a:buClr>
              <a:buSzPts val="1300"/>
              <a:buFont typeface="BIZ UDPGothic"/>
              <a:buChar char="●"/>
            </a:pPr>
            <a:r>
              <a:rPr b="1" lang="en" sz="1300">
                <a:solidFill>
                  <a:srgbClr val="666666"/>
                </a:solidFill>
                <a:latin typeface="BIZ UDPGothic"/>
                <a:ea typeface="BIZ UDPGothic"/>
                <a:cs typeface="BIZ UDPGothic"/>
                <a:sym typeface="BIZ UDPGothic"/>
              </a:rPr>
              <a:t>校内にカフェやコンビニなどあり生活に便利</a:t>
            </a:r>
            <a:endParaRPr b="1" sz="1300">
              <a:solidFill>
                <a:srgbClr val="666666"/>
              </a:solidFill>
              <a:latin typeface="BIZ UDPGothic"/>
              <a:ea typeface="BIZ UDPGothic"/>
              <a:cs typeface="BIZ UDPGothic"/>
              <a:sym typeface="BIZ UDPGothic"/>
            </a:endParaRPr>
          </a:p>
          <a:p>
            <a:pPr indent="-311150" lvl="0" marL="457200" rtl="0" algn="l">
              <a:lnSpc>
                <a:spcPct val="150000"/>
              </a:lnSpc>
              <a:spcBef>
                <a:spcPts val="0"/>
              </a:spcBef>
              <a:spcAft>
                <a:spcPts val="0"/>
              </a:spcAft>
              <a:buClr>
                <a:srgbClr val="666666"/>
              </a:buClr>
              <a:buSzPts val="1300"/>
              <a:buFont typeface="BIZ UDPGothic"/>
              <a:buChar char="●"/>
            </a:pPr>
            <a:r>
              <a:rPr b="1" lang="en" sz="1300">
                <a:solidFill>
                  <a:srgbClr val="666666"/>
                </a:solidFill>
                <a:latin typeface="BIZ UDPGothic"/>
                <a:ea typeface="BIZ UDPGothic"/>
                <a:cs typeface="BIZ UDPGothic"/>
                <a:sym typeface="BIZ UDPGothic"/>
              </a:rPr>
              <a:t>ジム、ダンスフロア、ゴルフ練習場など設備も充実</a:t>
            </a:r>
            <a:endParaRPr b="1" sz="1300">
              <a:solidFill>
                <a:srgbClr val="666666"/>
              </a:solidFill>
              <a:latin typeface="BIZ UDPGothic"/>
              <a:ea typeface="BIZ UDPGothic"/>
              <a:cs typeface="BIZ UDPGothic"/>
              <a:sym typeface="BIZ UDPGothic"/>
            </a:endParaRPr>
          </a:p>
          <a:p>
            <a:pPr indent="-311150" lvl="0" marL="457200" rtl="0" algn="l">
              <a:lnSpc>
                <a:spcPct val="150000"/>
              </a:lnSpc>
              <a:spcBef>
                <a:spcPts val="0"/>
              </a:spcBef>
              <a:spcAft>
                <a:spcPts val="0"/>
              </a:spcAft>
              <a:buClr>
                <a:srgbClr val="666666"/>
              </a:buClr>
              <a:buSzPts val="1300"/>
              <a:buFont typeface="BIZ UDPGothic"/>
              <a:buChar char="●"/>
            </a:pPr>
            <a:r>
              <a:rPr b="1" lang="en" sz="1300">
                <a:solidFill>
                  <a:srgbClr val="666666"/>
                </a:solidFill>
                <a:latin typeface="BIZ UDPGothic"/>
                <a:ea typeface="BIZ UDPGothic"/>
                <a:cs typeface="BIZ UDPGothic"/>
                <a:sym typeface="BIZ UDPGothic"/>
              </a:rPr>
              <a:t>カフェテリアや学習ラウンジなどは交流も楽しめる設計</a:t>
            </a:r>
            <a:endParaRPr b="1" sz="1300">
              <a:solidFill>
                <a:srgbClr val="666666"/>
              </a:solidFill>
              <a:latin typeface="BIZ UDPGothic"/>
              <a:ea typeface="BIZ UDPGothic"/>
              <a:cs typeface="BIZ UDPGothic"/>
              <a:sym typeface="BIZ UDPGothic"/>
            </a:endParaRPr>
          </a:p>
          <a:p>
            <a:pPr indent="-311150" lvl="0" marL="457200" rtl="0" algn="l">
              <a:lnSpc>
                <a:spcPct val="150000"/>
              </a:lnSpc>
              <a:spcBef>
                <a:spcPts val="0"/>
              </a:spcBef>
              <a:spcAft>
                <a:spcPts val="0"/>
              </a:spcAft>
              <a:buClr>
                <a:srgbClr val="666666"/>
              </a:buClr>
              <a:buSzPts val="1300"/>
              <a:buFont typeface="BIZ UDPGothic"/>
              <a:buChar char="●"/>
            </a:pPr>
            <a:r>
              <a:rPr b="1" lang="en" sz="1300">
                <a:solidFill>
                  <a:srgbClr val="666666"/>
                </a:solidFill>
                <a:latin typeface="BIZ UDPGothic"/>
                <a:ea typeface="BIZ UDPGothic"/>
                <a:cs typeface="BIZ UDPGothic"/>
                <a:sym typeface="BIZ UDPGothic"/>
              </a:rPr>
              <a:t>停電時、ジェネレーターは学生寮もカバーできる</a:t>
            </a:r>
            <a:endParaRPr b="1" sz="1300">
              <a:solidFill>
                <a:srgbClr val="666666"/>
              </a:solidFill>
              <a:latin typeface="BIZ UDPGothic"/>
              <a:ea typeface="BIZ UDPGothic"/>
              <a:cs typeface="BIZ UDPGothic"/>
              <a:sym typeface="BIZ UDPGothic"/>
            </a:endParaRPr>
          </a:p>
        </p:txBody>
      </p:sp>
      <p:sp>
        <p:nvSpPr>
          <p:cNvPr id="98" name="Google Shape;98;p16"/>
          <p:cNvSpPr/>
          <p:nvPr/>
        </p:nvSpPr>
        <p:spPr>
          <a:xfrm>
            <a:off x="0" y="-24850"/>
            <a:ext cx="7560000" cy="6246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9" name="Google Shape;99;p16"/>
          <p:cNvPicPr preferRelativeResize="0"/>
          <p:nvPr/>
        </p:nvPicPr>
        <p:blipFill rotWithShape="1">
          <a:blip r:embed="rId3">
            <a:alphaModFix/>
          </a:blip>
          <a:srcRect b="25518" l="18892" r="26960" t="6486"/>
          <a:stretch/>
        </p:blipFill>
        <p:spPr>
          <a:xfrm>
            <a:off x="0" y="-24850"/>
            <a:ext cx="7560003" cy="6322549"/>
          </a:xfrm>
          <a:prstGeom prst="rect">
            <a:avLst/>
          </a:prstGeom>
          <a:noFill/>
          <a:ln>
            <a:noFill/>
          </a:ln>
        </p:spPr>
      </p:pic>
      <p:sp>
        <p:nvSpPr>
          <p:cNvPr id="100" name="Google Shape;100;p16"/>
          <p:cNvSpPr/>
          <p:nvPr/>
        </p:nvSpPr>
        <p:spPr>
          <a:xfrm>
            <a:off x="0" y="5283625"/>
            <a:ext cx="7560000" cy="10140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 name="Google Shape;101;p16"/>
          <p:cNvSpPr txBox="1"/>
          <p:nvPr>
            <p:ph type="title"/>
          </p:nvPr>
        </p:nvSpPr>
        <p:spPr>
          <a:xfrm>
            <a:off x="1917175" y="5766375"/>
            <a:ext cx="3858300" cy="372000"/>
          </a:xfrm>
          <a:prstGeom prst="rect">
            <a:avLst/>
          </a:prstGeom>
        </p:spPr>
        <p:txBody>
          <a:bodyPr anchorCtr="0" anchor="t" bIns="113750" lIns="113750" spcFirstLastPara="1" rIns="113750" wrap="square" tIns="113750">
            <a:noAutofit/>
          </a:bodyPr>
          <a:lstStyle/>
          <a:p>
            <a:pPr indent="0" lvl="0" marL="0" rtl="0" algn="ctr">
              <a:spcBef>
                <a:spcPts val="0"/>
              </a:spcBef>
              <a:spcAft>
                <a:spcPts val="0"/>
              </a:spcAft>
              <a:buSzPts val="990"/>
              <a:buNone/>
            </a:pPr>
            <a:r>
              <a:rPr b="1" lang="en" sz="1280">
                <a:solidFill>
                  <a:schemeClr val="lt1"/>
                </a:solidFill>
                <a:latin typeface="BIZ UDPGothic"/>
                <a:ea typeface="BIZ UDPGothic"/>
                <a:cs typeface="BIZ UDPGothic"/>
                <a:sym typeface="BIZ UDPGothic"/>
              </a:rPr>
              <a:t>避暑地のリゾートのような環境で真剣に学ぶ</a:t>
            </a:r>
            <a:endParaRPr b="1" sz="1280">
              <a:solidFill>
                <a:schemeClr val="lt1"/>
              </a:solidFill>
              <a:latin typeface="BIZ UDPGothic"/>
              <a:ea typeface="BIZ UDPGothic"/>
              <a:cs typeface="BIZ UDPGothic"/>
              <a:sym typeface="BIZ UDPGothic"/>
            </a:endParaRPr>
          </a:p>
        </p:txBody>
      </p:sp>
      <p:sp>
        <p:nvSpPr>
          <p:cNvPr id="102" name="Google Shape;102;p16"/>
          <p:cNvSpPr txBox="1"/>
          <p:nvPr>
            <p:ph type="title"/>
          </p:nvPr>
        </p:nvSpPr>
        <p:spPr>
          <a:xfrm>
            <a:off x="2672423" y="5346000"/>
            <a:ext cx="2347800" cy="526200"/>
          </a:xfrm>
          <a:prstGeom prst="rect">
            <a:avLst/>
          </a:prstGeom>
        </p:spPr>
        <p:txBody>
          <a:bodyPr anchorCtr="0" anchor="t" bIns="113750" lIns="113750" spcFirstLastPara="1" rIns="113750" wrap="square" tIns="113750">
            <a:normAutofit/>
          </a:bodyPr>
          <a:lstStyle/>
          <a:p>
            <a:pPr indent="0" lvl="0" marL="0" rtl="0" algn="ctr">
              <a:spcBef>
                <a:spcPts val="0"/>
              </a:spcBef>
              <a:spcAft>
                <a:spcPts val="0"/>
              </a:spcAft>
              <a:buNone/>
            </a:pPr>
            <a:r>
              <a:rPr b="1" lang="en" sz="1800">
                <a:solidFill>
                  <a:schemeClr val="lt1"/>
                </a:solidFill>
                <a:latin typeface="BIZ UDPGothic"/>
                <a:ea typeface="BIZ UDPGothic"/>
                <a:cs typeface="BIZ UDPGothic"/>
                <a:sym typeface="BIZ UDPGothic"/>
              </a:rPr>
              <a:t>JICプレミアム校舎</a:t>
            </a:r>
            <a:endParaRPr b="1" sz="1800">
              <a:solidFill>
                <a:schemeClr val="lt1"/>
              </a:solidFill>
              <a:latin typeface="BIZ UDPGothic"/>
              <a:ea typeface="BIZ UDPGothic"/>
              <a:cs typeface="BIZ UDPGothic"/>
              <a:sym typeface="BIZ UDP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pic>
        <p:nvPicPr>
          <p:cNvPr id="108" name="Google Shape;108;p17"/>
          <p:cNvPicPr preferRelativeResize="0"/>
          <p:nvPr/>
        </p:nvPicPr>
        <p:blipFill>
          <a:blip r:embed="rId3">
            <a:alphaModFix/>
          </a:blip>
          <a:stretch>
            <a:fillRect/>
          </a:stretch>
        </p:blipFill>
        <p:spPr>
          <a:xfrm>
            <a:off x="2733863" y="870134"/>
            <a:ext cx="3998175" cy="2006192"/>
          </a:xfrm>
          <a:prstGeom prst="rect">
            <a:avLst/>
          </a:prstGeom>
          <a:noFill/>
          <a:ln>
            <a:noFill/>
          </a:ln>
        </p:spPr>
      </p:pic>
      <p:pic>
        <p:nvPicPr>
          <p:cNvPr id="109" name="Google Shape;109;p17"/>
          <p:cNvPicPr preferRelativeResize="0"/>
          <p:nvPr/>
        </p:nvPicPr>
        <p:blipFill>
          <a:blip r:embed="rId4">
            <a:alphaModFix/>
          </a:blip>
          <a:stretch>
            <a:fillRect/>
          </a:stretch>
        </p:blipFill>
        <p:spPr>
          <a:xfrm>
            <a:off x="2733863" y="3072800"/>
            <a:ext cx="3998175" cy="1980449"/>
          </a:xfrm>
          <a:prstGeom prst="rect">
            <a:avLst/>
          </a:prstGeom>
          <a:noFill/>
          <a:ln>
            <a:noFill/>
          </a:ln>
        </p:spPr>
      </p:pic>
      <p:pic>
        <p:nvPicPr>
          <p:cNvPr id="110" name="Google Shape;110;p17"/>
          <p:cNvPicPr preferRelativeResize="0"/>
          <p:nvPr/>
        </p:nvPicPr>
        <p:blipFill>
          <a:blip r:embed="rId5">
            <a:alphaModFix/>
          </a:blip>
          <a:stretch>
            <a:fillRect/>
          </a:stretch>
        </p:blipFill>
        <p:spPr>
          <a:xfrm>
            <a:off x="2733863" y="7392400"/>
            <a:ext cx="3998177" cy="2100618"/>
          </a:xfrm>
          <a:prstGeom prst="rect">
            <a:avLst/>
          </a:prstGeom>
          <a:noFill/>
          <a:ln>
            <a:noFill/>
          </a:ln>
        </p:spPr>
      </p:pic>
      <p:pic>
        <p:nvPicPr>
          <p:cNvPr id="111" name="Google Shape;111;p17"/>
          <p:cNvPicPr preferRelativeResize="0"/>
          <p:nvPr/>
        </p:nvPicPr>
        <p:blipFill>
          <a:blip r:embed="rId6">
            <a:alphaModFix/>
          </a:blip>
          <a:stretch>
            <a:fillRect/>
          </a:stretch>
        </p:blipFill>
        <p:spPr>
          <a:xfrm>
            <a:off x="2733863" y="5230086"/>
            <a:ext cx="3998176" cy="1985489"/>
          </a:xfrm>
          <a:prstGeom prst="rect">
            <a:avLst/>
          </a:prstGeom>
          <a:noFill/>
          <a:ln>
            <a:noFill/>
          </a:ln>
        </p:spPr>
      </p:pic>
      <p:sp>
        <p:nvSpPr>
          <p:cNvPr id="112" name="Google Shape;112;p17"/>
          <p:cNvSpPr/>
          <p:nvPr/>
        </p:nvSpPr>
        <p:spPr>
          <a:xfrm>
            <a:off x="827963" y="870125"/>
            <a:ext cx="1905900" cy="20061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p17"/>
          <p:cNvSpPr/>
          <p:nvPr/>
        </p:nvSpPr>
        <p:spPr>
          <a:xfrm>
            <a:off x="827963" y="3072800"/>
            <a:ext cx="1905900" cy="19803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p17"/>
          <p:cNvSpPr/>
          <p:nvPr/>
        </p:nvSpPr>
        <p:spPr>
          <a:xfrm>
            <a:off x="827963" y="5232600"/>
            <a:ext cx="1905900" cy="19803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 name="Google Shape;115;p17"/>
          <p:cNvSpPr/>
          <p:nvPr/>
        </p:nvSpPr>
        <p:spPr>
          <a:xfrm>
            <a:off x="827963" y="7392400"/>
            <a:ext cx="1905900" cy="21006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 name="Google Shape;116;p17"/>
          <p:cNvSpPr txBox="1"/>
          <p:nvPr>
            <p:ph type="title"/>
          </p:nvPr>
        </p:nvSpPr>
        <p:spPr>
          <a:xfrm>
            <a:off x="970774" y="1146350"/>
            <a:ext cx="1620300" cy="526200"/>
          </a:xfrm>
          <a:prstGeom prst="rect">
            <a:avLst/>
          </a:prstGeom>
        </p:spPr>
        <p:txBody>
          <a:bodyPr anchorCtr="0" anchor="t" bIns="113750" lIns="113750" spcFirstLastPara="1" rIns="113750" wrap="square" tIns="113750">
            <a:normAutofit/>
          </a:bodyPr>
          <a:lstStyle/>
          <a:p>
            <a:pPr indent="0" lvl="0" marL="0" rtl="0" algn="ctr">
              <a:spcBef>
                <a:spcPts val="0"/>
              </a:spcBef>
              <a:spcAft>
                <a:spcPts val="0"/>
              </a:spcAft>
              <a:buNone/>
            </a:pPr>
            <a:r>
              <a:rPr b="1" lang="en" sz="1300">
                <a:solidFill>
                  <a:schemeClr val="lt1"/>
                </a:solidFill>
                <a:latin typeface="BIZ UDPGothic"/>
                <a:ea typeface="BIZ UDPGothic"/>
                <a:cs typeface="BIZ UDPGothic"/>
                <a:sym typeface="BIZ UDPGothic"/>
              </a:rPr>
              <a:t>第一学生寮</a:t>
            </a:r>
            <a:endParaRPr b="1" sz="1300">
              <a:solidFill>
                <a:schemeClr val="lt1"/>
              </a:solidFill>
              <a:latin typeface="BIZ UDPGothic"/>
              <a:ea typeface="BIZ UDPGothic"/>
              <a:cs typeface="BIZ UDPGothic"/>
              <a:sym typeface="BIZ UDPGothic"/>
            </a:endParaRPr>
          </a:p>
        </p:txBody>
      </p:sp>
      <p:sp>
        <p:nvSpPr>
          <p:cNvPr id="117" name="Google Shape;117;p17"/>
          <p:cNvSpPr txBox="1"/>
          <p:nvPr>
            <p:ph type="title"/>
          </p:nvPr>
        </p:nvSpPr>
        <p:spPr>
          <a:xfrm>
            <a:off x="970775" y="1672550"/>
            <a:ext cx="1821000" cy="1025100"/>
          </a:xfrm>
          <a:prstGeom prst="rect">
            <a:avLst/>
          </a:prstGeom>
        </p:spPr>
        <p:txBody>
          <a:bodyPr anchorCtr="0" anchor="t" bIns="113750" lIns="113750" spcFirstLastPara="1" rIns="113750" wrap="square" tIns="113750">
            <a:normAutofit/>
          </a:bodyPr>
          <a:lstStyle/>
          <a:p>
            <a:pPr indent="0" lvl="0" marL="0" rtl="0" algn="l">
              <a:lnSpc>
                <a:spcPct val="150000"/>
              </a:lnSpc>
              <a:spcBef>
                <a:spcPts val="0"/>
              </a:spcBef>
              <a:spcAft>
                <a:spcPts val="0"/>
              </a:spcAft>
              <a:buNone/>
            </a:pPr>
            <a:r>
              <a:rPr b="1" lang="en" sz="1100">
                <a:solidFill>
                  <a:schemeClr val="lt1"/>
                </a:solidFill>
                <a:latin typeface="BIZ UDPGothic"/>
                <a:ea typeface="BIZ UDPGothic"/>
                <a:cs typeface="BIZ UDPGothic"/>
                <a:sym typeface="BIZ UDPGothic"/>
              </a:rPr>
              <a:t>5階： 食堂 /ラウンジ</a:t>
            </a:r>
            <a:endParaRPr b="1" sz="110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100">
                <a:solidFill>
                  <a:schemeClr val="lt1"/>
                </a:solidFill>
                <a:latin typeface="BIZ UDPGothic"/>
                <a:ea typeface="BIZ UDPGothic"/>
                <a:cs typeface="BIZ UDPGothic"/>
                <a:sym typeface="BIZ UDPGothic"/>
              </a:rPr>
              <a:t>1〜4階 : 学生寮</a:t>
            </a:r>
            <a:endParaRPr b="1" sz="1100">
              <a:solidFill>
                <a:schemeClr val="lt1"/>
              </a:solidFill>
              <a:latin typeface="BIZ UDPGothic"/>
              <a:ea typeface="BIZ UDPGothic"/>
              <a:cs typeface="BIZ UDPGothic"/>
              <a:sym typeface="BIZ UDPGothic"/>
            </a:endParaRPr>
          </a:p>
        </p:txBody>
      </p:sp>
      <p:sp>
        <p:nvSpPr>
          <p:cNvPr id="118" name="Google Shape;118;p17"/>
          <p:cNvSpPr txBox="1"/>
          <p:nvPr>
            <p:ph type="title"/>
          </p:nvPr>
        </p:nvSpPr>
        <p:spPr>
          <a:xfrm>
            <a:off x="970774" y="3341875"/>
            <a:ext cx="1620300" cy="526200"/>
          </a:xfrm>
          <a:prstGeom prst="rect">
            <a:avLst/>
          </a:prstGeom>
        </p:spPr>
        <p:txBody>
          <a:bodyPr anchorCtr="0" anchor="t" bIns="113750" lIns="113750" spcFirstLastPara="1" rIns="113750" wrap="square" tIns="113750">
            <a:normAutofit/>
          </a:bodyPr>
          <a:lstStyle/>
          <a:p>
            <a:pPr indent="0" lvl="0" marL="0" rtl="0" algn="ctr">
              <a:spcBef>
                <a:spcPts val="0"/>
              </a:spcBef>
              <a:spcAft>
                <a:spcPts val="0"/>
              </a:spcAft>
              <a:buNone/>
            </a:pPr>
            <a:r>
              <a:rPr b="1" lang="en" sz="1300">
                <a:solidFill>
                  <a:schemeClr val="lt1"/>
                </a:solidFill>
                <a:latin typeface="BIZ UDPGothic"/>
                <a:ea typeface="BIZ UDPGothic"/>
                <a:cs typeface="BIZ UDPGothic"/>
                <a:sym typeface="BIZ UDPGothic"/>
              </a:rPr>
              <a:t>第二学生寮</a:t>
            </a:r>
            <a:endParaRPr b="1" sz="1300">
              <a:solidFill>
                <a:schemeClr val="lt1"/>
              </a:solidFill>
              <a:latin typeface="BIZ UDPGothic"/>
              <a:ea typeface="BIZ UDPGothic"/>
              <a:cs typeface="BIZ UDPGothic"/>
              <a:sym typeface="BIZ UDPGothic"/>
            </a:endParaRPr>
          </a:p>
        </p:txBody>
      </p:sp>
      <p:sp>
        <p:nvSpPr>
          <p:cNvPr id="119" name="Google Shape;119;p17"/>
          <p:cNvSpPr txBox="1"/>
          <p:nvPr>
            <p:ph type="title"/>
          </p:nvPr>
        </p:nvSpPr>
        <p:spPr>
          <a:xfrm>
            <a:off x="894575" y="3868075"/>
            <a:ext cx="1821000" cy="1025100"/>
          </a:xfrm>
          <a:prstGeom prst="rect">
            <a:avLst/>
          </a:prstGeom>
        </p:spPr>
        <p:txBody>
          <a:bodyPr anchorCtr="0" anchor="t" bIns="113750" lIns="113750" spcFirstLastPara="1" rIns="113750" wrap="square" tIns="113750">
            <a:normAutofit fontScale="90000"/>
          </a:bodyPr>
          <a:lstStyle/>
          <a:p>
            <a:pPr indent="0" lvl="0" marL="0" rtl="0" algn="l">
              <a:lnSpc>
                <a:spcPct val="150000"/>
              </a:lnSpc>
              <a:spcBef>
                <a:spcPts val="0"/>
              </a:spcBef>
              <a:spcAft>
                <a:spcPts val="0"/>
              </a:spcAft>
              <a:buNone/>
            </a:pPr>
            <a:r>
              <a:rPr b="1" lang="en" sz="1200">
                <a:solidFill>
                  <a:schemeClr val="lt1"/>
                </a:solidFill>
                <a:latin typeface="BIZ UDPGothic"/>
                <a:ea typeface="BIZ UDPGothic"/>
                <a:cs typeface="BIZ UDPGothic"/>
                <a:sym typeface="BIZ UDPGothic"/>
              </a:rPr>
              <a:t>2階 :  学生寮、</a:t>
            </a:r>
            <a:r>
              <a:rPr b="1" lang="en" sz="1200">
                <a:solidFill>
                  <a:schemeClr val="lt1"/>
                </a:solidFill>
                <a:latin typeface="BIZ UDPGothic"/>
                <a:ea typeface="BIZ UDPGothic"/>
                <a:cs typeface="BIZ UDPGothic"/>
                <a:sym typeface="BIZ UDPGothic"/>
              </a:rPr>
              <a:t>ラウンジ</a:t>
            </a:r>
            <a:endParaRPr b="1" sz="120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chemeClr val="lt1"/>
                </a:solidFill>
                <a:latin typeface="BIZ UDPGothic"/>
                <a:ea typeface="BIZ UDPGothic"/>
                <a:cs typeface="BIZ UDPGothic"/>
                <a:sym typeface="BIZ UDPGothic"/>
              </a:rPr>
              <a:t>1階 ：　</a:t>
            </a:r>
            <a:r>
              <a:rPr b="1" lang="en" sz="1200">
                <a:solidFill>
                  <a:schemeClr val="lt1"/>
                </a:solidFill>
                <a:latin typeface="BIZ UDPGothic"/>
                <a:ea typeface="BIZ UDPGothic"/>
                <a:cs typeface="BIZ UDPGothic"/>
                <a:sym typeface="BIZ UDPGothic"/>
              </a:rPr>
              <a:t>学生寮、ランドリー</a:t>
            </a:r>
            <a:endParaRPr b="1" sz="120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chemeClr val="lt1"/>
                </a:solidFill>
                <a:latin typeface="BIZ UDPGothic"/>
                <a:ea typeface="BIZ UDPGothic"/>
                <a:cs typeface="BIZ UDPGothic"/>
                <a:sym typeface="BIZ UDPGothic"/>
              </a:rPr>
              <a:t>         共有キッチン</a:t>
            </a:r>
            <a:endParaRPr b="1" sz="1200">
              <a:solidFill>
                <a:schemeClr val="lt1"/>
              </a:solidFill>
              <a:latin typeface="BIZ UDPGothic"/>
              <a:ea typeface="BIZ UDPGothic"/>
              <a:cs typeface="BIZ UDPGothic"/>
              <a:sym typeface="BIZ UDPGothic"/>
            </a:endParaRPr>
          </a:p>
        </p:txBody>
      </p:sp>
      <p:sp>
        <p:nvSpPr>
          <p:cNvPr id="120" name="Google Shape;120;p17"/>
          <p:cNvSpPr txBox="1"/>
          <p:nvPr>
            <p:ph type="title"/>
          </p:nvPr>
        </p:nvSpPr>
        <p:spPr>
          <a:xfrm>
            <a:off x="970774" y="5447100"/>
            <a:ext cx="1620300" cy="526200"/>
          </a:xfrm>
          <a:prstGeom prst="rect">
            <a:avLst/>
          </a:prstGeom>
        </p:spPr>
        <p:txBody>
          <a:bodyPr anchorCtr="0" anchor="t" bIns="113750" lIns="113750" spcFirstLastPara="1" rIns="113750" wrap="square" tIns="113750">
            <a:normAutofit/>
          </a:bodyPr>
          <a:lstStyle/>
          <a:p>
            <a:pPr indent="0" lvl="0" marL="0" rtl="0" algn="ctr">
              <a:spcBef>
                <a:spcPts val="0"/>
              </a:spcBef>
              <a:spcAft>
                <a:spcPts val="0"/>
              </a:spcAft>
              <a:buNone/>
            </a:pPr>
            <a:r>
              <a:rPr b="1" lang="en" sz="1300">
                <a:solidFill>
                  <a:schemeClr val="lt1"/>
                </a:solidFill>
                <a:latin typeface="BIZ UDPGothic"/>
                <a:ea typeface="BIZ UDPGothic"/>
                <a:cs typeface="BIZ UDPGothic"/>
                <a:sym typeface="BIZ UDPGothic"/>
              </a:rPr>
              <a:t>教室棟</a:t>
            </a:r>
            <a:endParaRPr b="1" sz="1300">
              <a:solidFill>
                <a:schemeClr val="lt1"/>
              </a:solidFill>
              <a:latin typeface="BIZ UDPGothic"/>
              <a:ea typeface="BIZ UDPGothic"/>
              <a:cs typeface="BIZ UDPGothic"/>
              <a:sym typeface="BIZ UDPGothic"/>
            </a:endParaRPr>
          </a:p>
        </p:txBody>
      </p:sp>
      <p:sp>
        <p:nvSpPr>
          <p:cNvPr id="121" name="Google Shape;121;p17"/>
          <p:cNvSpPr txBox="1"/>
          <p:nvPr>
            <p:ph type="title"/>
          </p:nvPr>
        </p:nvSpPr>
        <p:spPr>
          <a:xfrm>
            <a:off x="970775" y="5885025"/>
            <a:ext cx="1620300" cy="1191600"/>
          </a:xfrm>
          <a:prstGeom prst="rect">
            <a:avLst/>
          </a:prstGeom>
        </p:spPr>
        <p:txBody>
          <a:bodyPr anchorCtr="0" anchor="t" bIns="113750" lIns="113750" spcFirstLastPara="1" rIns="113750" wrap="square" tIns="113750">
            <a:normAutofit fontScale="90000"/>
          </a:bodyPr>
          <a:lstStyle/>
          <a:p>
            <a:pPr indent="0" lvl="0" marL="0" rtl="0" algn="l">
              <a:lnSpc>
                <a:spcPct val="150000"/>
              </a:lnSpc>
              <a:spcBef>
                <a:spcPts val="0"/>
              </a:spcBef>
              <a:spcAft>
                <a:spcPts val="0"/>
              </a:spcAft>
              <a:buNone/>
            </a:pPr>
            <a:r>
              <a:rPr b="1" lang="en" sz="1200">
                <a:solidFill>
                  <a:schemeClr val="lt1"/>
                </a:solidFill>
                <a:latin typeface="BIZ UDPGothic"/>
                <a:ea typeface="BIZ UDPGothic"/>
                <a:cs typeface="BIZ UDPGothic"/>
                <a:sym typeface="BIZ UDPGothic"/>
              </a:rPr>
              <a:t>4</a:t>
            </a:r>
            <a:r>
              <a:rPr b="1" lang="en" sz="1200">
                <a:solidFill>
                  <a:schemeClr val="lt1"/>
                </a:solidFill>
                <a:latin typeface="BIZ UDPGothic"/>
                <a:ea typeface="BIZ UDPGothic"/>
                <a:cs typeface="BIZ UDPGothic"/>
                <a:sym typeface="BIZ UDPGothic"/>
              </a:rPr>
              <a:t>階 : </a:t>
            </a:r>
            <a:r>
              <a:rPr b="1" lang="en" sz="1200">
                <a:solidFill>
                  <a:schemeClr val="lt1"/>
                </a:solidFill>
                <a:latin typeface="BIZ UDPGothic"/>
                <a:ea typeface="BIZ UDPGothic"/>
                <a:cs typeface="BIZ UDPGothic"/>
                <a:sym typeface="BIZ UDPGothic"/>
              </a:rPr>
              <a:t>教室</a:t>
            </a:r>
            <a:endParaRPr b="1" sz="120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chemeClr val="lt1"/>
                </a:solidFill>
                <a:latin typeface="BIZ UDPGothic"/>
                <a:ea typeface="BIZ UDPGothic"/>
                <a:cs typeface="BIZ UDPGothic"/>
                <a:sym typeface="BIZ UDPGothic"/>
              </a:rPr>
              <a:t>3階 : 教室</a:t>
            </a:r>
            <a:endParaRPr b="1" sz="120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chemeClr val="lt1"/>
                </a:solidFill>
                <a:latin typeface="BIZ UDPGothic"/>
                <a:ea typeface="BIZ UDPGothic"/>
                <a:cs typeface="BIZ UDPGothic"/>
                <a:sym typeface="BIZ UDPGothic"/>
              </a:rPr>
              <a:t>2階 : 学習ラウンジ</a:t>
            </a:r>
            <a:endParaRPr b="1" sz="120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200">
                <a:solidFill>
                  <a:schemeClr val="lt1"/>
                </a:solidFill>
                <a:latin typeface="BIZ UDPGothic"/>
                <a:ea typeface="BIZ UDPGothic"/>
                <a:cs typeface="BIZ UDPGothic"/>
                <a:sym typeface="BIZ UDPGothic"/>
              </a:rPr>
              <a:t>1階 : 教室</a:t>
            </a:r>
            <a:endParaRPr b="1" sz="1200">
              <a:solidFill>
                <a:schemeClr val="lt1"/>
              </a:solidFill>
              <a:latin typeface="BIZ UDPGothic"/>
              <a:ea typeface="BIZ UDPGothic"/>
              <a:cs typeface="BIZ UDPGothic"/>
              <a:sym typeface="BIZ UDPGothic"/>
            </a:endParaRPr>
          </a:p>
        </p:txBody>
      </p:sp>
      <p:sp>
        <p:nvSpPr>
          <p:cNvPr id="122" name="Google Shape;122;p17"/>
          <p:cNvSpPr txBox="1"/>
          <p:nvPr>
            <p:ph type="title"/>
          </p:nvPr>
        </p:nvSpPr>
        <p:spPr>
          <a:xfrm>
            <a:off x="970774" y="7627950"/>
            <a:ext cx="1620300" cy="526200"/>
          </a:xfrm>
          <a:prstGeom prst="rect">
            <a:avLst/>
          </a:prstGeom>
        </p:spPr>
        <p:txBody>
          <a:bodyPr anchorCtr="0" anchor="t" bIns="113750" lIns="113750" spcFirstLastPara="1" rIns="113750" wrap="square" tIns="113750">
            <a:normAutofit/>
          </a:bodyPr>
          <a:lstStyle/>
          <a:p>
            <a:pPr indent="0" lvl="0" marL="0" rtl="0" algn="ctr">
              <a:spcBef>
                <a:spcPts val="0"/>
              </a:spcBef>
              <a:spcAft>
                <a:spcPts val="0"/>
              </a:spcAft>
              <a:buNone/>
            </a:pPr>
            <a:r>
              <a:rPr b="1" lang="en" sz="1300">
                <a:solidFill>
                  <a:schemeClr val="lt1"/>
                </a:solidFill>
                <a:latin typeface="BIZ UDPGothic"/>
                <a:ea typeface="BIZ UDPGothic"/>
                <a:cs typeface="BIZ UDPGothic"/>
                <a:sym typeface="BIZ UDPGothic"/>
              </a:rPr>
              <a:t>オフィス棟</a:t>
            </a:r>
            <a:endParaRPr b="1" sz="1300">
              <a:solidFill>
                <a:schemeClr val="lt1"/>
              </a:solidFill>
              <a:latin typeface="BIZ UDPGothic"/>
              <a:ea typeface="BIZ UDPGothic"/>
              <a:cs typeface="BIZ UDPGothic"/>
              <a:sym typeface="BIZ UDPGothic"/>
            </a:endParaRPr>
          </a:p>
        </p:txBody>
      </p:sp>
      <p:sp>
        <p:nvSpPr>
          <p:cNvPr id="123" name="Google Shape;123;p17"/>
          <p:cNvSpPr txBox="1"/>
          <p:nvPr>
            <p:ph type="title"/>
          </p:nvPr>
        </p:nvSpPr>
        <p:spPr>
          <a:xfrm>
            <a:off x="970775" y="8065875"/>
            <a:ext cx="1821000" cy="1191600"/>
          </a:xfrm>
          <a:prstGeom prst="rect">
            <a:avLst/>
          </a:prstGeom>
        </p:spPr>
        <p:txBody>
          <a:bodyPr anchorCtr="0" anchor="t" bIns="113750" lIns="113750" spcFirstLastPara="1" rIns="113750" wrap="square" tIns="113750">
            <a:normAutofit/>
          </a:bodyPr>
          <a:lstStyle/>
          <a:p>
            <a:pPr indent="0" lvl="0" marL="0" rtl="0" algn="l">
              <a:lnSpc>
                <a:spcPct val="150000"/>
              </a:lnSpc>
              <a:spcBef>
                <a:spcPts val="0"/>
              </a:spcBef>
              <a:spcAft>
                <a:spcPts val="0"/>
              </a:spcAft>
              <a:buNone/>
            </a:pPr>
            <a:r>
              <a:rPr b="1" lang="en" sz="1100">
                <a:solidFill>
                  <a:schemeClr val="lt1"/>
                </a:solidFill>
                <a:latin typeface="BIZ UDPGothic"/>
                <a:ea typeface="BIZ UDPGothic"/>
                <a:cs typeface="BIZ UDPGothic"/>
                <a:sym typeface="BIZ UDPGothic"/>
              </a:rPr>
              <a:t>2階 : </a:t>
            </a:r>
            <a:r>
              <a:rPr b="1" lang="en" sz="1100">
                <a:solidFill>
                  <a:schemeClr val="lt1"/>
                </a:solidFill>
                <a:latin typeface="BIZ UDPGothic"/>
                <a:ea typeface="BIZ UDPGothic"/>
                <a:cs typeface="BIZ UDPGothic"/>
                <a:sym typeface="BIZ UDPGothic"/>
              </a:rPr>
              <a:t>オフィス</a:t>
            </a:r>
            <a:endParaRPr b="1" sz="110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100">
                <a:solidFill>
                  <a:schemeClr val="lt1"/>
                </a:solidFill>
                <a:latin typeface="BIZ UDPGothic"/>
                <a:ea typeface="BIZ UDPGothic"/>
                <a:cs typeface="BIZ UDPGothic"/>
                <a:sym typeface="BIZ UDPGothic"/>
              </a:rPr>
              <a:t>1階 : </a:t>
            </a:r>
            <a:r>
              <a:rPr b="1" lang="en" sz="1100">
                <a:solidFill>
                  <a:schemeClr val="lt1"/>
                </a:solidFill>
                <a:latin typeface="BIZ UDPGothic"/>
                <a:ea typeface="BIZ UDPGothic"/>
                <a:cs typeface="BIZ UDPGothic"/>
                <a:sym typeface="BIZ UDPGothic"/>
              </a:rPr>
              <a:t>ジム、レジャー施設</a:t>
            </a:r>
            <a:endParaRPr b="1" sz="1100">
              <a:solidFill>
                <a:schemeClr val="lt1"/>
              </a:solidFill>
              <a:latin typeface="BIZ UDPGothic"/>
              <a:ea typeface="BIZ UDPGothic"/>
              <a:cs typeface="BIZ UDPGothic"/>
              <a:sym typeface="BIZ UDPGothic"/>
            </a:endParaRPr>
          </a:p>
          <a:p>
            <a:pPr indent="0" lvl="0" marL="0" rtl="0" algn="l">
              <a:lnSpc>
                <a:spcPct val="150000"/>
              </a:lnSpc>
              <a:spcBef>
                <a:spcPts val="0"/>
              </a:spcBef>
              <a:spcAft>
                <a:spcPts val="0"/>
              </a:spcAft>
              <a:buNone/>
            </a:pPr>
            <a:r>
              <a:rPr b="1" lang="en" sz="1100">
                <a:solidFill>
                  <a:schemeClr val="lt1"/>
                </a:solidFill>
                <a:latin typeface="BIZ UDPGothic"/>
                <a:ea typeface="BIZ UDPGothic"/>
                <a:cs typeface="BIZ UDPGothic"/>
                <a:sym typeface="BIZ UDPGothic"/>
              </a:rPr>
              <a:t>       ゴルフ練習場</a:t>
            </a:r>
            <a:endParaRPr b="1" sz="1100">
              <a:solidFill>
                <a:schemeClr val="lt1"/>
              </a:solidFill>
              <a:latin typeface="BIZ UDPGothic"/>
              <a:ea typeface="BIZ UDPGothic"/>
              <a:cs typeface="BIZ UDPGothic"/>
              <a:sym typeface="BIZ UDP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8"/>
          <p:cNvPicPr preferRelativeResize="0"/>
          <p:nvPr/>
        </p:nvPicPr>
        <p:blipFill>
          <a:blip r:embed="rId3">
            <a:alphaModFix/>
          </a:blip>
          <a:stretch>
            <a:fillRect/>
          </a:stretch>
        </p:blipFill>
        <p:spPr>
          <a:xfrm>
            <a:off x="574825" y="1207725"/>
            <a:ext cx="6488326" cy="3980725"/>
          </a:xfrm>
          <a:prstGeom prst="rect">
            <a:avLst/>
          </a:prstGeom>
          <a:noFill/>
          <a:ln>
            <a:noFill/>
          </a:ln>
        </p:spPr>
      </p:pic>
      <p:pic>
        <p:nvPicPr>
          <p:cNvPr id="129" name="Google Shape;129;p18"/>
          <p:cNvPicPr preferRelativeResize="0"/>
          <p:nvPr/>
        </p:nvPicPr>
        <p:blipFill rotWithShape="1">
          <a:blip r:embed="rId4">
            <a:alphaModFix/>
          </a:blip>
          <a:srcRect b="0" l="0" r="0" t="7672"/>
          <a:stretch/>
        </p:blipFill>
        <p:spPr>
          <a:xfrm>
            <a:off x="3515625" y="5314725"/>
            <a:ext cx="3547526" cy="4367325"/>
          </a:xfrm>
          <a:prstGeom prst="rect">
            <a:avLst/>
          </a:prstGeom>
          <a:noFill/>
          <a:ln>
            <a:noFill/>
          </a:ln>
        </p:spPr>
      </p:pic>
      <p:pic>
        <p:nvPicPr>
          <p:cNvPr id="130" name="Google Shape;130;p18"/>
          <p:cNvPicPr preferRelativeResize="0"/>
          <p:nvPr/>
        </p:nvPicPr>
        <p:blipFill>
          <a:blip r:embed="rId5">
            <a:alphaModFix/>
          </a:blip>
          <a:stretch>
            <a:fillRect/>
          </a:stretch>
        </p:blipFill>
        <p:spPr>
          <a:xfrm>
            <a:off x="574825" y="7561525"/>
            <a:ext cx="2827350" cy="2120513"/>
          </a:xfrm>
          <a:prstGeom prst="rect">
            <a:avLst/>
          </a:prstGeom>
          <a:noFill/>
          <a:ln>
            <a:noFill/>
          </a:ln>
        </p:spPr>
      </p:pic>
      <p:sp>
        <p:nvSpPr>
          <p:cNvPr id="131" name="Google Shape;131;p18"/>
          <p:cNvSpPr txBox="1"/>
          <p:nvPr>
            <p:ph type="title"/>
          </p:nvPr>
        </p:nvSpPr>
        <p:spPr>
          <a:xfrm>
            <a:off x="1930216" y="329027"/>
            <a:ext cx="3699600" cy="526200"/>
          </a:xfrm>
          <a:prstGeom prst="rect">
            <a:avLst/>
          </a:prstGeom>
        </p:spPr>
        <p:txBody>
          <a:bodyPr anchorCtr="0" anchor="t" bIns="113750" lIns="113750" spcFirstLastPara="1" rIns="113750" wrap="square" tIns="113750">
            <a:normAutofit fontScale="90000"/>
          </a:bodyPr>
          <a:lstStyle/>
          <a:p>
            <a:pPr indent="0" lvl="0" marL="0" rtl="0" algn="ctr">
              <a:lnSpc>
                <a:spcPct val="115000"/>
              </a:lnSpc>
              <a:spcBef>
                <a:spcPts val="0"/>
              </a:spcBef>
              <a:spcAft>
                <a:spcPts val="0"/>
              </a:spcAft>
              <a:buNone/>
            </a:pPr>
            <a:r>
              <a:rPr b="1" lang="en" sz="1700">
                <a:solidFill>
                  <a:srgbClr val="666666"/>
                </a:solidFill>
                <a:latin typeface="BIZ UDPGothic"/>
                <a:ea typeface="BIZ UDPGothic"/>
                <a:cs typeface="BIZ UDPGothic"/>
                <a:sym typeface="BIZ UDPGothic"/>
              </a:rPr>
              <a:t>Premium Single Room</a:t>
            </a:r>
            <a:endParaRPr b="1" sz="17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77">
                <a:solidFill>
                  <a:srgbClr val="666666"/>
                </a:solidFill>
                <a:latin typeface="BIZ UDPGothic"/>
                <a:ea typeface="BIZ UDPGothic"/>
                <a:cs typeface="BIZ UDPGothic"/>
                <a:sym typeface="BIZ UDPGothic"/>
              </a:rPr>
              <a:t>- プレミアム校舎 1人部屋 </a:t>
            </a:r>
            <a:r>
              <a:rPr b="1" lang="en" sz="1477">
                <a:solidFill>
                  <a:srgbClr val="666666"/>
                </a:solidFill>
                <a:latin typeface="BIZ UDPGothic"/>
                <a:ea typeface="BIZ UDPGothic"/>
                <a:cs typeface="BIZ UDPGothic"/>
                <a:sym typeface="BIZ UDPGothic"/>
              </a:rPr>
              <a:t>-</a:t>
            </a:r>
            <a:endParaRPr b="1" sz="1477">
              <a:solidFill>
                <a:srgbClr val="666666"/>
              </a:solidFill>
              <a:latin typeface="BIZ UDPGothic"/>
              <a:ea typeface="BIZ UDPGothic"/>
              <a:cs typeface="BIZ UDPGothic"/>
              <a:sym typeface="BIZ UDPGothic"/>
            </a:endParaRPr>
          </a:p>
        </p:txBody>
      </p:sp>
      <p:pic>
        <p:nvPicPr>
          <p:cNvPr id="132" name="Google Shape;132;p18"/>
          <p:cNvPicPr preferRelativeResize="0"/>
          <p:nvPr/>
        </p:nvPicPr>
        <p:blipFill>
          <a:blip r:embed="rId6">
            <a:alphaModFix/>
          </a:blip>
          <a:stretch>
            <a:fillRect/>
          </a:stretch>
        </p:blipFill>
        <p:spPr>
          <a:xfrm>
            <a:off x="5871614" y="1583848"/>
            <a:ext cx="748892" cy="410999"/>
          </a:xfrm>
          <a:prstGeom prst="rect">
            <a:avLst/>
          </a:prstGeom>
          <a:noFill/>
          <a:ln>
            <a:noFill/>
          </a:ln>
        </p:spPr>
      </p:pic>
      <p:sp>
        <p:nvSpPr>
          <p:cNvPr id="133" name="Google Shape;133;p18"/>
          <p:cNvSpPr/>
          <p:nvPr/>
        </p:nvSpPr>
        <p:spPr>
          <a:xfrm>
            <a:off x="574750" y="5314725"/>
            <a:ext cx="2827500" cy="21204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 name="Google Shape;134;p18"/>
          <p:cNvSpPr txBox="1"/>
          <p:nvPr/>
        </p:nvSpPr>
        <p:spPr>
          <a:xfrm>
            <a:off x="714400" y="5436138"/>
            <a:ext cx="2548200" cy="1877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666666"/>
                </a:solidFill>
              </a:rPr>
              <a:t>・ </a:t>
            </a:r>
            <a:r>
              <a:rPr lang="en" sz="1100">
                <a:solidFill>
                  <a:srgbClr val="666666"/>
                </a:solidFill>
              </a:rPr>
              <a:t>クイーンサイズベッド 1台</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冷蔵庫、ドライヤー、金庫1台完備</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Wi-Fi完備（平均50-60mbps）</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除湿機と扇風機は貸し出し可能</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・シャワートイレ別</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ソファー、学習机、照明</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・クローゼット</a:t>
            </a:r>
            <a:endParaRPr sz="1100">
              <a:solidFill>
                <a:srgbClr val="666666"/>
              </a:solidFill>
            </a:endParaRPr>
          </a:p>
        </p:txBody>
      </p:sp>
      <p:sp>
        <p:nvSpPr>
          <p:cNvPr id="135" name="Google Shape;135;p18"/>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19"/>
          <p:cNvPicPr preferRelativeResize="0"/>
          <p:nvPr/>
        </p:nvPicPr>
        <p:blipFill>
          <a:blip r:embed="rId3">
            <a:alphaModFix/>
          </a:blip>
          <a:stretch>
            <a:fillRect/>
          </a:stretch>
        </p:blipFill>
        <p:spPr>
          <a:xfrm>
            <a:off x="3934170" y="7517525"/>
            <a:ext cx="3128980" cy="2085464"/>
          </a:xfrm>
          <a:prstGeom prst="rect">
            <a:avLst/>
          </a:prstGeom>
          <a:noFill/>
          <a:ln>
            <a:noFill/>
          </a:ln>
        </p:spPr>
      </p:pic>
      <p:pic>
        <p:nvPicPr>
          <p:cNvPr id="141" name="Google Shape;141;p19"/>
          <p:cNvPicPr preferRelativeResize="0"/>
          <p:nvPr/>
        </p:nvPicPr>
        <p:blipFill rotWithShape="1">
          <a:blip r:embed="rId4">
            <a:alphaModFix/>
          </a:blip>
          <a:srcRect b="12311" l="0" r="0" t="0"/>
          <a:stretch/>
        </p:blipFill>
        <p:spPr>
          <a:xfrm>
            <a:off x="574825" y="5346000"/>
            <a:ext cx="3235552" cy="4256998"/>
          </a:xfrm>
          <a:prstGeom prst="rect">
            <a:avLst/>
          </a:prstGeom>
          <a:noFill/>
          <a:ln>
            <a:noFill/>
          </a:ln>
        </p:spPr>
      </p:pic>
      <p:sp>
        <p:nvSpPr>
          <p:cNvPr id="142" name="Google Shape;142;p19"/>
          <p:cNvSpPr txBox="1"/>
          <p:nvPr>
            <p:ph type="title"/>
          </p:nvPr>
        </p:nvSpPr>
        <p:spPr>
          <a:xfrm>
            <a:off x="1930216" y="329027"/>
            <a:ext cx="3699600" cy="526200"/>
          </a:xfrm>
          <a:prstGeom prst="rect">
            <a:avLst/>
          </a:prstGeom>
        </p:spPr>
        <p:txBody>
          <a:bodyPr anchorCtr="0" anchor="t" bIns="113750" lIns="113750" spcFirstLastPara="1" rIns="113750" wrap="square" tIns="113750">
            <a:normAutofit fontScale="90000"/>
          </a:bodyPr>
          <a:lstStyle/>
          <a:p>
            <a:pPr indent="0" lvl="0" marL="0" rtl="0" algn="ctr">
              <a:lnSpc>
                <a:spcPct val="115000"/>
              </a:lnSpc>
              <a:spcBef>
                <a:spcPts val="0"/>
              </a:spcBef>
              <a:spcAft>
                <a:spcPts val="0"/>
              </a:spcAft>
              <a:buNone/>
            </a:pPr>
            <a:r>
              <a:rPr b="1" lang="en" sz="1700">
                <a:solidFill>
                  <a:srgbClr val="666666"/>
                </a:solidFill>
                <a:latin typeface="BIZ UDPGothic"/>
                <a:ea typeface="BIZ UDPGothic"/>
                <a:cs typeface="BIZ UDPGothic"/>
                <a:sym typeface="BIZ UDPGothic"/>
              </a:rPr>
              <a:t>Premium Double Room</a:t>
            </a:r>
            <a:endParaRPr b="1" sz="17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77">
                <a:solidFill>
                  <a:srgbClr val="666666"/>
                </a:solidFill>
                <a:latin typeface="BIZ UDPGothic"/>
                <a:ea typeface="BIZ UDPGothic"/>
                <a:cs typeface="BIZ UDPGothic"/>
                <a:sym typeface="BIZ UDPGothic"/>
              </a:rPr>
              <a:t>- プレミアム校舎 2人部屋 </a:t>
            </a:r>
            <a:r>
              <a:rPr b="1" lang="en" sz="1477">
                <a:solidFill>
                  <a:srgbClr val="666666"/>
                </a:solidFill>
                <a:latin typeface="BIZ UDPGothic"/>
                <a:ea typeface="BIZ UDPGothic"/>
                <a:cs typeface="BIZ UDPGothic"/>
                <a:sym typeface="BIZ UDPGothic"/>
              </a:rPr>
              <a:t>-</a:t>
            </a:r>
            <a:endParaRPr b="1" sz="1477">
              <a:solidFill>
                <a:srgbClr val="666666"/>
              </a:solidFill>
              <a:latin typeface="BIZ UDPGothic"/>
              <a:ea typeface="BIZ UDPGothic"/>
              <a:cs typeface="BIZ UDPGothic"/>
              <a:sym typeface="BIZ UDPGothic"/>
            </a:endParaRPr>
          </a:p>
        </p:txBody>
      </p:sp>
      <p:pic>
        <p:nvPicPr>
          <p:cNvPr id="143" name="Google Shape;143;p19"/>
          <p:cNvPicPr preferRelativeResize="0"/>
          <p:nvPr/>
        </p:nvPicPr>
        <p:blipFill>
          <a:blip r:embed="rId5">
            <a:alphaModFix/>
          </a:blip>
          <a:stretch>
            <a:fillRect/>
          </a:stretch>
        </p:blipFill>
        <p:spPr>
          <a:xfrm>
            <a:off x="574825" y="1207725"/>
            <a:ext cx="6488325" cy="3980724"/>
          </a:xfrm>
          <a:prstGeom prst="rect">
            <a:avLst/>
          </a:prstGeom>
          <a:noFill/>
          <a:ln>
            <a:noFill/>
          </a:ln>
        </p:spPr>
      </p:pic>
      <p:pic>
        <p:nvPicPr>
          <p:cNvPr id="144" name="Google Shape;144;p19"/>
          <p:cNvPicPr preferRelativeResize="0"/>
          <p:nvPr/>
        </p:nvPicPr>
        <p:blipFill>
          <a:blip r:embed="rId6">
            <a:alphaModFix/>
          </a:blip>
          <a:stretch>
            <a:fillRect/>
          </a:stretch>
        </p:blipFill>
        <p:spPr>
          <a:xfrm>
            <a:off x="5871614" y="1583848"/>
            <a:ext cx="748892" cy="410999"/>
          </a:xfrm>
          <a:prstGeom prst="rect">
            <a:avLst/>
          </a:prstGeom>
          <a:noFill/>
          <a:ln>
            <a:noFill/>
          </a:ln>
        </p:spPr>
      </p:pic>
      <p:sp>
        <p:nvSpPr>
          <p:cNvPr id="145" name="Google Shape;145;p19"/>
          <p:cNvSpPr/>
          <p:nvPr/>
        </p:nvSpPr>
        <p:spPr>
          <a:xfrm>
            <a:off x="3934175" y="5346000"/>
            <a:ext cx="3129000" cy="20673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 name="Google Shape;146;p19"/>
          <p:cNvSpPr txBox="1"/>
          <p:nvPr/>
        </p:nvSpPr>
        <p:spPr>
          <a:xfrm>
            <a:off x="4153775" y="5440788"/>
            <a:ext cx="2689800" cy="1877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666666"/>
                </a:solidFill>
              </a:rPr>
              <a:t>・ </a:t>
            </a:r>
            <a:r>
              <a:rPr lang="en" sz="1100">
                <a:solidFill>
                  <a:srgbClr val="666666"/>
                </a:solidFill>
              </a:rPr>
              <a:t>ダブル</a:t>
            </a:r>
            <a:r>
              <a:rPr lang="en" sz="1100">
                <a:solidFill>
                  <a:srgbClr val="666666"/>
                </a:solidFill>
              </a:rPr>
              <a:t>サイズベッド 2台</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冷蔵庫、ドライヤー、金庫2台完備</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a:t>
            </a:r>
            <a:r>
              <a:rPr lang="en" sz="1100">
                <a:solidFill>
                  <a:srgbClr val="666666"/>
                </a:solidFill>
              </a:rPr>
              <a:t>Wi-Fi完備</a:t>
            </a:r>
            <a:r>
              <a:rPr lang="en" sz="1100">
                <a:solidFill>
                  <a:srgbClr val="666666"/>
                </a:solidFill>
              </a:rPr>
              <a:t>（平均50-60mbps）</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除湿機と扇風機は貸し出し可能</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・シャワートイレ別</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学習机、照明</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・クローゼット</a:t>
            </a:r>
            <a:endParaRPr sz="1100">
              <a:solidFill>
                <a:srgbClr val="666666"/>
              </a:solidFill>
            </a:endParaRPr>
          </a:p>
        </p:txBody>
      </p:sp>
      <p:sp>
        <p:nvSpPr>
          <p:cNvPr id="147" name="Google Shape;147;p19"/>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0"/>
          <p:cNvPicPr preferRelativeResize="0"/>
          <p:nvPr/>
        </p:nvPicPr>
        <p:blipFill rotWithShape="1">
          <a:blip r:embed="rId3">
            <a:alphaModFix/>
          </a:blip>
          <a:srcRect b="-11681" l="0" r="0" t="0"/>
          <a:stretch/>
        </p:blipFill>
        <p:spPr>
          <a:xfrm>
            <a:off x="3819013" y="5473400"/>
            <a:ext cx="3231525" cy="2423637"/>
          </a:xfrm>
          <a:prstGeom prst="rect">
            <a:avLst/>
          </a:prstGeom>
          <a:noFill/>
          <a:ln>
            <a:noFill/>
          </a:ln>
        </p:spPr>
      </p:pic>
      <p:pic>
        <p:nvPicPr>
          <p:cNvPr id="153" name="Google Shape;153;p20"/>
          <p:cNvPicPr preferRelativeResize="0"/>
          <p:nvPr/>
        </p:nvPicPr>
        <p:blipFill rotWithShape="1">
          <a:blip r:embed="rId4">
            <a:alphaModFix/>
          </a:blip>
          <a:srcRect b="0" l="0" r="0" t="10466"/>
          <a:stretch/>
        </p:blipFill>
        <p:spPr>
          <a:xfrm>
            <a:off x="509513" y="7744625"/>
            <a:ext cx="3231525" cy="2170051"/>
          </a:xfrm>
          <a:prstGeom prst="rect">
            <a:avLst/>
          </a:prstGeom>
          <a:noFill/>
          <a:ln>
            <a:noFill/>
          </a:ln>
        </p:spPr>
      </p:pic>
      <p:pic>
        <p:nvPicPr>
          <p:cNvPr id="154" name="Google Shape;154;p20"/>
          <p:cNvPicPr preferRelativeResize="0"/>
          <p:nvPr/>
        </p:nvPicPr>
        <p:blipFill rotWithShape="1">
          <a:blip r:embed="rId5">
            <a:alphaModFix/>
          </a:blip>
          <a:srcRect b="0" l="0" r="0" t="10466"/>
          <a:stretch/>
        </p:blipFill>
        <p:spPr>
          <a:xfrm>
            <a:off x="3819013" y="7744625"/>
            <a:ext cx="3231525" cy="2170051"/>
          </a:xfrm>
          <a:prstGeom prst="rect">
            <a:avLst/>
          </a:prstGeom>
          <a:noFill/>
          <a:ln>
            <a:noFill/>
          </a:ln>
        </p:spPr>
      </p:pic>
      <p:pic>
        <p:nvPicPr>
          <p:cNvPr id="155" name="Google Shape;155;p20"/>
          <p:cNvPicPr preferRelativeResize="0"/>
          <p:nvPr/>
        </p:nvPicPr>
        <p:blipFill rotWithShape="1">
          <a:blip r:embed="rId6">
            <a:alphaModFix/>
          </a:blip>
          <a:srcRect b="0" l="0" r="0" t="2808"/>
          <a:stretch/>
        </p:blipFill>
        <p:spPr>
          <a:xfrm>
            <a:off x="535825" y="1207725"/>
            <a:ext cx="6488325" cy="4056926"/>
          </a:xfrm>
          <a:prstGeom prst="rect">
            <a:avLst/>
          </a:prstGeom>
          <a:noFill/>
          <a:ln>
            <a:noFill/>
          </a:ln>
        </p:spPr>
      </p:pic>
      <p:sp>
        <p:nvSpPr>
          <p:cNvPr id="156" name="Google Shape;156;p20"/>
          <p:cNvSpPr txBox="1"/>
          <p:nvPr>
            <p:ph type="title"/>
          </p:nvPr>
        </p:nvSpPr>
        <p:spPr>
          <a:xfrm>
            <a:off x="1930216" y="329027"/>
            <a:ext cx="3699600" cy="526200"/>
          </a:xfrm>
          <a:prstGeom prst="rect">
            <a:avLst/>
          </a:prstGeom>
        </p:spPr>
        <p:txBody>
          <a:bodyPr anchorCtr="0" anchor="t" bIns="113750" lIns="113750" spcFirstLastPara="1" rIns="113750" wrap="square" tIns="113750">
            <a:normAutofit fontScale="90000"/>
          </a:bodyPr>
          <a:lstStyle/>
          <a:p>
            <a:pPr indent="0" lvl="0" marL="0" rtl="0" algn="ctr">
              <a:lnSpc>
                <a:spcPct val="115000"/>
              </a:lnSpc>
              <a:spcBef>
                <a:spcPts val="0"/>
              </a:spcBef>
              <a:spcAft>
                <a:spcPts val="0"/>
              </a:spcAft>
              <a:buNone/>
            </a:pPr>
            <a:r>
              <a:rPr b="1" lang="en" sz="1700">
                <a:solidFill>
                  <a:srgbClr val="666666"/>
                </a:solidFill>
                <a:latin typeface="BIZ UDPGothic"/>
                <a:ea typeface="BIZ UDPGothic"/>
                <a:cs typeface="BIZ UDPGothic"/>
                <a:sym typeface="BIZ UDPGothic"/>
              </a:rPr>
              <a:t>Premium Quad Room</a:t>
            </a:r>
            <a:endParaRPr b="1" sz="1700">
              <a:solidFill>
                <a:srgbClr val="666666"/>
              </a:solidFill>
              <a:latin typeface="BIZ UDPGothic"/>
              <a:ea typeface="BIZ UDPGothic"/>
              <a:cs typeface="BIZ UDPGothic"/>
              <a:sym typeface="BIZ UDPGothic"/>
            </a:endParaRPr>
          </a:p>
          <a:p>
            <a:pPr indent="0" lvl="0" marL="0" rtl="0" algn="ctr">
              <a:lnSpc>
                <a:spcPct val="115000"/>
              </a:lnSpc>
              <a:spcBef>
                <a:spcPts val="0"/>
              </a:spcBef>
              <a:spcAft>
                <a:spcPts val="0"/>
              </a:spcAft>
              <a:buNone/>
            </a:pPr>
            <a:r>
              <a:rPr b="1" lang="en" sz="1377">
                <a:solidFill>
                  <a:srgbClr val="666666"/>
                </a:solidFill>
                <a:latin typeface="BIZ UDPGothic"/>
                <a:ea typeface="BIZ UDPGothic"/>
                <a:cs typeface="BIZ UDPGothic"/>
                <a:sym typeface="BIZ UDPGothic"/>
              </a:rPr>
              <a:t>- プレミアム校舎 4人部屋 </a:t>
            </a:r>
            <a:r>
              <a:rPr b="1" lang="en" sz="1477">
                <a:solidFill>
                  <a:srgbClr val="666666"/>
                </a:solidFill>
                <a:latin typeface="BIZ UDPGothic"/>
                <a:ea typeface="BIZ UDPGothic"/>
                <a:cs typeface="BIZ UDPGothic"/>
                <a:sym typeface="BIZ UDPGothic"/>
              </a:rPr>
              <a:t>-</a:t>
            </a:r>
            <a:endParaRPr b="1" sz="1477">
              <a:solidFill>
                <a:srgbClr val="666666"/>
              </a:solidFill>
              <a:latin typeface="BIZ UDPGothic"/>
              <a:ea typeface="BIZ UDPGothic"/>
              <a:cs typeface="BIZ UDPGothic"/>
              <a:sym typeface="BIZ UDPGothic"/>
            </a:endParaRPr>
          </a:p>
        </p:txBody>
      </p:sp>
      <p:pic>
        <p:nvPicPr>
          <p:cNvPr id="157" name="Google Shape;157;p20"/>
          <p:cNvPicPr preferRelativeResize="0"/>
          <p:nvPr/>
        </p:nvPicPr>
        <p:blipFill>
          <a:blip r:embed="rId7">
            <a:alphaModFix/>
          </a:blip>
          <a:stretch>
            <a:fillRect/>
          </a:stretch>
        </p:blipFill>
        <p:spPr>
          <a:xfrm>
            <a:off x="5871614" y="1583848"/>
            <a:ext cx="748892" cy="410999"/>
          </a:xfrm>
          <a:prstGeom prst="rect">
            <a:avLst/>
          </a:prstGeom>
          <a:noFill/>
          <a:ln>
            <a:noFill/>
          </a:ln>
        </p:spPr>
      </p:pic>
      <p:sp>
        <p:nvSpPr>
          <p:cNvPr id="158" name="Google Shape;158;p20"/>
          <p:cNvSpPr/>
          <p:nvPr/>
        </p:nvSpPr>
        <p:spPr>
          <a:xfrm>
            <a:off x="509525" y="5471000"/>
            <a:ext cx="3231600" cy="21702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20"/>
          <p:cNvSpPr txBox="1"/>
          <p:nvPr/>
        </p:nvSpPr>
        <p:spPr>
          <a:xfrm>
            <a:off x="641475" y="5617150"/>
            <a:ext cx="2987400" cy="1877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rgbClr val="666666"/>
                </a:solidFill>
              </a:rPr>
              <a:t>・ </a:t>
            </a:r>
            <a:r>
              <a:rPr lang="en" sz="1100">
                <a:solidFill>
                  <a:srgbClr val="666666"/>
                </a:solidFill>
              </a:rPr>
              <a:t>シングル</a:t>
            </a:r>
            <a:r>
              <a:rPr lang="en" sz="1100">
                <a:solidFill>
                  <a:srgbClr val="666666"/>
                </a:solidFill>
              </a:rPr>
              <a:t>サイズベッド 4台</a:t>
            </a:r>
            <a:r>
              <a:rPr lang="en" sz="900">
                <a:solidFill>
                  <a:srgbClr val="666666"/>
                </a:solidFill>
              </a:rPr>
              <a:t>（2</a:t>
            </a:r>
            <a:r>
              <a:rPr lang="en" sz="900">
                <a:solidFill>
                  <a:srgbClr val="666666"/>
                </a:solidFill>
              </a:rPr>
              <a:t>ダンベッド）</a:t>
            </a:r>
            <a:endParaRPr sz="900">
              <a:solidFill>
                <a:srgbClr val="666666"/>
              </a:solidFill>
            </a:endParaRPr>
          </a:p>
          <a:p>
            <a:pPr indent="0" lvl="0" marL="0" rtl="0" algn="l">
              <a:lnSpc>
                <a:spcPct val="150000"/>
              </a:lnSpc>
              <a:spcBef>
                <a:spcPts val="0"/>
              </a:spcBef>
              <a:spcAft>
                <a:spcPts val="0"/>
              </a:spcAft>
              <a:buNone/>
            </a:pPr>
            <a:r>
              <a:rPr lang="en" sz="1100">
                <a:solidFill>
                  <a:srgbClr val="666666"/>
                </a:solidFill>
              </a:rPr>
              <a:t>・ 冷蔵庫、ドライヤー、金庫4台 完備</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Wi-Fi完備（平均50-60mbps）</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 除湿機と扇風機は貸し出し可能</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・シャワートイレ別</a:t>
            </a:r>
            <a:endParaRPr sz="1100">
              <a:solidFill>
                <a:srgbClr val="666666"/>
              </a:solidFill>
            </a:endParaRPr>
          </a:p>
          <a:p>
            <a:pPr indent="0" lvl="0" marL="0" rtl="0" algn="l">
              <a:lnSpc>
                <a:spcPct val="150000"/>
              </a:lnSpc>
              <a:spcBef>
                <a:spcPts val="0"/>
              </a:spcBef>
              <a:spcAft>
                <a:spcPts val="0"/>
              </a:spcAft>
              <a:buNone/>
            </a:pPr>
            <a:r>
              <a:rPr lang="en" sz="1100">
                <a:solidFill>
                  <a:srgbClr val="666666"/>
                </a:solidFill>
              </a:rPr>
              <a:t>・学習机、照明</a:t>
            </a:r>
            <a:r>
              <a:rPr lang="en" sz="1000">
                <a:solidFill>
                  <a:srgbClr val="666666"/>
                </a:solidFill>
              </a:rPr>
              <a:t>（</a:t>
            </a:r>
            <a:r>
              <a:rPr lang="en" sz="1000">
                <a:solidFill>
                  <a:srgbClr val="666666"/>
                </a:solidFill>
              </a:rPr>
              <a:t>机とベッド内にもあり）</a:t>
            </a:r>
            <a:endParaRPr sz="1000">
              <a:solidFill>
                <a:srgbClr val="666666"/>
              </a:solidFill>
            </a:endParaRPr>
          </a:p>
          <a:p>
            <a:pPr indent="0" lvl="0" marL="0" rtl="0" algn="l">
              <a:lnSpc>
                <a:spcPct val="150000"/>
              </a:lnSpc>
              <a:spcBef>
                <a:spcPts val="0"/>
              </a:spcBef>
              <a:spcAft>
                <a:spcPts val="0"/>
              </a:spcAft>
              <a:buNone/>
            </a:pPr>
            <a:r>
              <a:rPr lang="en" sz="1100">
                <a:solidFill>
                  <a:srgbClr val="666666"/>
                </a:solidFill>
              </a:rPr>
              <a:t>・クローゼット</a:t>
            </a:r>
            <a:endParaRPr sz="1100">
              <a:solidFill>
                <a:srgbClr val="666666"/>
              </a:solidFill>
            </a:endParaRPr>
          </a:p>
        </p:txBody>
      </p:sp>
      <p:sp>
        <p:nvSpPr>
          <p:cNvPr id="160" name="Google Shape;160;p20"/>
          <p:cNvSpPr txBox="1"/>
          <p:nvPr>
            <p:ph idx="12" type="sldNum"/>
          </p:nvPr>
        </p:nvSpPr>
        <p:spPr>
          <a:xfrm>
            <a:off x="7004788" y="9693616"/>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1"/>
          <p:cNvSpPr txBox="1"/>
          <p:nvPr>
            <p:ph idx="12" type="sldNum"/>
          </p:nvPr>
        </p:nvSpPr>
        <p:spPr>
          <a:xfrm>
            <a:off x="6966163" y="9693641"/>
            <a:ext cx="453600" cy="818100"/>
          </a:xfrm>
          <a:prstGeom prst="rect">
            <a:avLst/>
          </a:prstGeom>
        </p:spPr>
        <p:txBody>
          <a:bodyPr anchorCtr="0" anchor="ctr" bIns="113750" lIns="113750" spcFirstLastPara="1" rIns="113750" wrap="square" tIns="113750">
            <a:normAutofit/>
          </a:bodyPr>
          <a:lstStyle/>
          <a:p>
            <a:pPr indent="0" lvl="0" marL="0" rtl="0" algn="r">
              <a:spcBef>
                <a:spcPts val="0"/>
              </a:spcBef>
              <a:spcAft>
                <a:spcPts val="0"/>
              </a:spcAft>
              <a:buNone/>
            </a:pPr>
            <a:fld id="{00000000-1234-1234-1234-123412341234}" type="slidenum">
              <a:rPr lang="en"/>
              <a:t>‹#›</a:t>
            </a:fld>
            <a:endParaRPr/>
          </a:p>
        </p:txBody>
      </p:sp>
      <p:pic>
        <p:nvPicPr>
          <p:cNvPr id="166" name="Google Shape;166;p21"/>
          <p:cNvPicPr preferRelativeResize="0"/>
          <p:nvPr/>
        </p:nvPicPr>
        <p:blipFill rotWithShape="1">
          <a:blip r:embed="rId3">
            <a:alphaModFix/>
          </a:blip>
          <a:srcRect b="0" l="0" r="0" t="0"/>
          <a:stretch/>
        </p:blipFill>
        <p:spPr>
          <a:xfrm>
            <a:off x="397963" y="412450"/>
            <a:ext cx="6764074" cy="2485401"/>
          </a:xfrm>
          <a:prstGeom prst="rect">
            <a:avLst/>
          </a:prstGeom>
          <a:noFill/>
          <a:ln>
            <a:noFill/>
          </a:ln>
        </p:spPr>
      </p:pic>
      <p:sp>
        <p:nvSpPr>
          <p:cNvPr id="167" name="Google Shape;167;p21"/>
          <p:cNvSpPr txBox="1"/>
          <p:nvPr>
            <p:ph type="title"/>
          </p:nvPr>
        </p:nvSpPr>
        <p:spPr>
          <a:xfrm>
            <a:off x="600248" y="608885"/>
            <a:ext cx="22413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カフェテリア</a:t>
            </a:r>
            <a:endParaRPr b="1" sz="1200">
              <a:solidFill>
                <a:schemeClr val="lt1"/>
              </a:solidFill>
              <a:latin typeface="BIZ UDPGothic"/>
              <a:ea typeface="BIZ UDPGothic"/>
              <a:cs typeface="BIZ UDPGothic"/>
              <a:sym typeface="BIZ UDPGothic"/>
            </a:endParaRPr>
          </a:p>
        </p:txBody>
      </p:sp>
      <p:pic>
        <p:nvPicPr>
          <p:cNvPr id="168" name="Google Shape;168;p21"/>
          <p:cNvPicPr preferRelativeResize="0"/>
          <p:nvPr/>
        </p:nvPicPr>
        <p:blipFill rotWithShape="1">
          <a:blip r:embed="rId4">
            <a:alphaModFix/>
          </a:blip>
          <a:srcRect b="0" l="120" r="-120" t="0"/>
          <a:stretch/>
        </p:blipFill>
        <p:spPr>
          <a:xfrm>
            <a:off x="416162" y="3056950"/>
            <a:ext cx="3616775" cy="2553775"/>
          </a:xfrm>
          <a:prstGeom prst="rect">
            <a:avLst/>
          </a:prstGeom>
          <a:noFill/>
          <a:ln>
            <a:noFill/>
          </a:ln>
        </p:spPr>
      </p:pic>
      <p:sp>
        <p:nvSpPr>
          <p:cNvPr id="169" name="Google Shape;169;p21"/>
          <p:cNvSpPr txBox="1"/>
          <p:nvPr>
            <p:ph type="title"/>
          </p:nvPr>
        </p:nvSpPr>
        <p:spPr>
          <a:xfrm>
            <a:off x="613011" y="4957538"/>
            <a:ext cx="6177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カフェ</a:t>
            </a:r>
            <a:endParaRPr b="1" sz="1200">
              <a:solidFill>
                <a:schemeClr val="lt1"/>
              </a:solidFill>
              <a:latin typeface="BIZ UDPGothic"/>
              <a:ea typeface="BIZ UDPGothic"/>
              <a:cs typeface="BIZ UDPGothic"/>
              <a:sym typeface="BIZ UDPGothic"/>
            </a:endParaRPr>
          </a:p>
        </p:txBody>
      </p:sp>
      <p:pic>
        <p:nvPicPr>
          <p:cNvPr id="170" name="Google Shape;170;p21"/>
          <p:cNvPicPr preferRelativeResize="0"/>
          <p:nvPr/>
        </p:nvPicPr>
        <p:blipFill>
          <a:blip r:embed="rId5">
            <a:alphaModFix/>
          </a:blip>
          <a:stretch>
            <a:fillRect/>
          </a:stretch>
        </p:blipFill>
        <p:spPr>
          <a:xfrm>
            <a:off x="397975" y="7197075"/>
            <a:ext cx="3318675" cy="2002346"/>
          </a:xfrm>
          <a:prstGeom prst="rect">
            <a:avLst/>
          </a:prstGeom>
          <a:noFill/>
          <a:ln>
            <a:noFill/>
          </a:ln>
        </p:spPr>
      </p:pic>
      <p:pic>
        <p:nvPicPr>
          <p:cNvPr id="171" name="Google Shape;171;p21"/>
          <p:cNvPicPr preferRelativeResize="0"/>
          <p:nvPr/>
        </p:nvPicPr>
        <p:blipFill>
          <a:blip r:embed="rId6">
            <a:alphaModFix/>
          </a:blip>
          <a:stretch>
            <a:fillRect/>
          </a:stretch>
        </p:blipFill>
        <p:spPr>
          <a:xfrm>
            <a:off x="3843350" y="7197075"/>
            <a:ext cx="3318675" cy="2002409"/>
          </a:xfrm>
          <a:prstGeom prst="rect">
            <a:avLst/>
          </a:prstGeom>
          <a:noFill/>
          <a:ln>
            <a:noFill/>
          </a:ln>
        </p:spPr>
      </p:pic>
      <p:sp>
        <p:nvSpPr>
          <p:cNvPr id="172" name="Google Shape;172;p21"/>
          <p:cNvSpPr/>
          <p:nvPr/>
        </p:nvSpPr>
        <p:spPr>
          <a:xfrm>
            <a:off x="555188" y="7389225"/>
            <a:ext cx="1360200" cy="307200"/>
          </a:xfrm>
          <a:prstGeom prst="rect">
            <a:avLst/>
          </a:prstGeom>
          <a:solidFill>
            <a:srgbClr val="BF9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latin typeface="BIZ UDPGothic"/>
                <a:ea typeface="BIZ UDPGothic"/>
                <a:cs typeface="BIZ UDPGothic"/>
                <a:sym typeface="BIZ UDPGothic"/>
              </a:rPr>
              <a:t>A （バルコニーあり）</a:t>
            </a:r>
            <a:endParaRPr b="1" sz="900">
              <a:solidFill>
                <a:srgbClr val="FFFFFF"/>
              </a:solidFill>
              <a:latin typeface="BIZ UDPGothic"/>
              <a:ea typeface="BIZ UDPGothic"/>
              <a:cs typeface="BIZ UDPGothic"/>
              <a:sym typeface="BIZ UDPGothic"/>
            </a:endParaRPr>
          </a:p>
        </p:txBody>
      </p:sp>
      <p:sp>
        <p:nvSpPr>
          <p:cNvPr id="173" name="Google Shape;173;p21"/>
          <p:cNvSpPr/>
          <p:nvPr/>
        </p:nvSpPr>
        <p:spPr>
          <a:xfrm>
            <a:off x="4080413" y="7389250"/>
            <a:ext cx="1360200" cy="307200"/>
          </a:xfrm>
          <a:prstGeom prst="rect">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latin typeface="BIZ UDPGothic"/>
                <a:ea typeface="BIZ UDPGothic"/>
                <a:cs typeface="BIZ UDPGothic"/>
                <a:sym typeface="BIZ UDPGothic"/>
              </a:rPr>
              <a:t>B </a:t>
            </a:r>
            <a:r>
              <a:rPr b="1" lang="en" sz="900">
                <a:solidFill>
                  <a:srgbClr val="FFFFFF"/>
                </a:solidFill>
                <a:latin typeface="BIZ UDPGothic"/>
                <a:ea typeface="BIZ UDPGothic"/>
                <a:cs typeface="BIZ UDPGothic"/>
                <a:sym typeface="BIZ UDPGothic"/>
              </a:rPr>
              <a:t>（バルコニー</a:t>
            </a:r>
            <a:r>
              <a:rPr b="1" lang="en" sz="900">
                <a:solidFill>
                  <a:srgbClr val="FFFFFF"/>
                </a:solidFill>
                <a:latin typeface="BIZ UDPGothic"/>
                <a:ea typeface="BIZ UDPGothic"/>
                <a:cs typeface="BIZ UDPGothic"/>
                <a:sym typeface="BIZ UDPGothic"/>
              </a:rPr>
              <a:t>なし</a:t>
            </a:r>
            <a:r>
              <a:rPr b="1" lang="en" sz="900">
                <a:solidFill>
                  <a:srgbClr val="FFFFFF"/>
                </a:solidFill>
                <a:latin typeface="BIZ UDPGothic"/>
                <a:ea typeface="BIZ UDPGothic"/>
                <a:cs typeface="BIZ UDPGothic"/>
                <a:sym typeface="BIZ UDPGothic"/>
              </a:rPr>
              <a:t>）</a:t>
            </a:r>
            <a:endParaRPr b="1" sz="900">
              <a:solidFill>
                <a:srgbClr val="FFFFFF"/>
              </a:solidFill>
              <a:latin typeface="BIZ UDPGothic"/>
              <a:ea typeface="BIZ UDPGothic"/>
              <a:cs typeface="BIZ UDPGothic"/>
              <a:sym typeface="BIZ UDPGothic"/>
            </a:endParaRPr>
          </a:p>
        </p:txBody>
      </p:sp>
      <p:sp>
        <p:nvSpPr>
          <p:cNvPr id="174" name="Google Shape;174;p21"/>
          <p:cNvSpPr txBox="1"/>
          <p:nvPr>
            <p:ph type="title"/>
          </p:nvPr>
        </p:nvSpPr>
        <p:spPr>
          <a:xfrm>
            <a:off x="821198" y="9231300"/>
            <a:ext cx="2611200" cy="372000"/>
          </a:xfrm>
          <a:prstGeom prst="rect">
            <a:avLst/>
          </a:prstGeom>
        </p:spPr>
        <p:txBody>
          <a:bodyPr anchorCtr="0" anchor="t" bIns="113750" lIns="113750" spcFirstLastPara="1" rIns="113750" wrap="square" tIns="113750">
            <a:noAutofit/>
          </a:bodyPr>
          <a:lstStyle/>
          <a:p>
            <a:pPr indent="0" lvl="0" marL="0" rtl="0" algn="ctr">
              <a:spcBef>
                <a:spcPts val="0"/>
              </a:spcBef>
              <a:spcAft>
                <a:spcPts val="0"/>
              </a:spcAft>
              <a:buSzPts val="990"/>
              <a:buNone/>
            </a:pPr>
            <a:r>
              <a:rPr b="1" lang="en" sz="1080">
                <a:solidFill>
                  <a:srgbClr val="666666"/>
                </a:solidFill>
                <a:latin typeface="BIZ UDPGothic"/>
                <a:ea typeface="BIZ UDPGothic"/>
                <a:cs typeface="BIZ UDPGothic"/>
                <a:sym typeface="BIZ UDPGothic"/>
              </a:rPr>
              <a:t>Aタイプは、日当たりがよく明るい</a:t>
            </a:r>
            <a:endParaRPr b="1" sz="1080">
              <a:solidFill>
                <a:srgbClr val="666666"/>
              </a:solidFill>
              <a:latin typeface="BIZ UDPGothic"/>
              <a:ea typeface="BIZ UDPGothic"/>
              <a:cs typeface="BIZ UDPGothic"/>
              <a:sym typeface="BIZ UDPGothic"/>
            </a:endParaRPr>
          </a:p>
        </p:txBody>
      </p:sp>
      <p:sp>
        <p:nvSpPr>
          <p:cNvPr id="175" name="Google Shape;175;p21"/>
          <p:cNvSpPr txBox="1"/>
          <p:nvPr>
            <p:ph type="title"/>
          </p:nvPr>
        </p:nvSpPr>
        <p:spPr>
          <a:xfrm>
            <a:off x="4327223" y="9231325"/>
            <a:ext cx="2611200" cy="372000"/>
          </a:xfrm>
          <a:prstGeom prst="rect">
            <a:avLst/>
          </a:prstGeom>
        </p:spPr>
        <p:txBody>
          <a:bodyPr anchorCtr="0" anchor="t" bIns="113750" lIns="113750" spcFirstLastPara="1" rIns="113750" wrap="square" tIns="113750">
            <a:noAutofit/>
          </a:bodyPr>
          <a:lstStyle/>
          <a:p>
            <a:pPr indent="0" lvl="0" marL="0" rtl="0" algn="ctr">
              <a:spcBef>
                <a:spcPts val="0"/>
              </a:spcBef>
              <a:spcAft>
                <a:spcPts val="0"/>
              </a:spcAft>
              <a:buSzPts val="990"/>
              <a:buNone/>
            </a:pPr>
            <a:r>
              <a:rPr b="1" lang="en" sz="1080">
                <a:solidFill>
                  <a:srgbClr val="666666"/>
                </a:solidFill>
                <a:latin typeface="BIZ UDPGothic"/>
                <a:ea typeface="BIZ UDPGothic"/>
                <a:cs typeface="BIZ UDPGothic"/>
                <a:sym typeface="BIZ UDPGothic"/>
              </a:rPr>
              <a:t>Bタイプは、日当たり</a:t>
            </a:r>
            <a:r>
              <a:rPr b="1" lang="en" sz="1080">
                <a:solidFill>
                  <a:srgbClr val="666666"/>
                </a:solidFill>
                <a:latin typeface="BIZ UDPGothic"/>
                <a:ea typeface="BIZ UDPGothic"/>
                <a:cs typeface="BIZ UDPGothic"/>
                <a:sym typeface="BIZ UDPGothic"/>
              </a:rPr>
              <a:t>悪いが少し安い</a:t>
            </a:r>
            <a:endParaRPr b="1" sz="1080">
              <a:solidFill>
                <a:srgbClr val="666666"/>
              </a:solidFill>
              <a:latin typeface="BIZ UDPGothic"/>
              <a:ea typeface="BIZ UDPGothic"/>
              <a:cs typeface="BIZ UDPGothic"/>
              <a:sym typeface="BIZ UDPGothic"/>
            </a:endParaRPr>
          </a:p>
        </p:txBody>
      </p:sp>
      <p:pic>
        <p:nvPicPr>
          <p:cNvPr id="176" name="Google Shape;176;p21"/>
          <p:cNvPicPr preferRelativeResize="0"/>
          <p:nvPr/>
        </p:nvPicPr>
        <p:blipFill>
          <a:blip r:embed="rId7">
            <a:alphaModFix/>
          </a:blip>
          <a:stretch>
            <a:fillRect/>
          </a:stretch>
        </p:blipFill>
        <p:spPr>
          <a:xfrm>
            <a:off x="4147350" y="3050251"/>
            <a:ext cx="2996495" cy="3994425"/>
          </a:xfrm>
          <a:prstGeom prst="rect">
            <a:avLst/>
          </a:prstGeom>
          <a:noFill/>
          <a:ln>
            <a:noFill/>
          </a:ln>
        </p:spPr>
      </p:pic>
      <p:pic>
        <p:nvPicPr>
          <p:cNvPr id="177" name="Google Shape;177;p21"/>
          <p:cNvPicPr preferRelativeResize="0"/>
          <p:nvPr/>
        </p:nvPicPr>
        <p:blipFill rotWithShape="1">
          <a:blip r:embed="rId8">
            <a:alphaModFix/>
          </a:blip>
          <a:srcRect b="0" l="8029" r="0" t="49627"/>
          <a:stretch/>
        </p:blipFill>
        <p:spPr>
          <a:xfrm>
            <a:off x="416150" y="5699262"/>
            <a:ext cx="3616773" cy="1320248"/>
          </a:xfrm>
          <a:prstGeom prst="rect">
            <a:avLst/>
          </a:prstGeom>
          <a:noFill/>
          <a:ln>
            <a:noFill/>
          </a:ln>
        </p:spPr>
      </p:pic>
      <p:sp>
        <p:nvSpPr>
          <p:cNvPr id="178" name="Google Shape;178;p21"/>
          <p:cNvSpPr txBox="1"/>
          <p:nvPr>
            <p:ph type="title"/>
          </p:nvPr>
        </p:nvSpPr>
        <p:spPr>
          <a:xfrm>
            <a:off x="683751" y="6542575"/>
            <a:ext cx="12315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食堂からの絶景</a:t>
            </a:r>
            <a:endParaRPr b="1" sz="1200">
              <a:solidFill>
                <a:schemeClr val="lt1"/>
              </a:solidFill>
              <a:latin typeface="BIZ UDPGothic"/>
              <a:ea typeface="BIZ UDPGothic"/>
              <a:cs typeface="BIZ UDPGothic"/>
              <a:sym typeface="BIZ UDPGothic"/>
            </a:endParaRPr>
          </a:p>
        </p:txBody>
      </p:sp>
      <p:sp>
        <p:nvSpPr>
          <p:cNvPr id="179" name="Google Shape;179;p21"/>
          <p:cNvSpPr txBox="1"/>
          <p:nvPr>
            <p:ph type="title"/>
          </p:nvPr>
        </p:nvSpPr>
        <p:spPr>
          <a:xfrm>
            <a:off x="4265150" y="6542575"/>
            <a:ext cx="1360200" cy="372000"/>
          </a:xfrm>
          <a:prstGeom prst="rect">
            <a:avLst/>
          </a:prstGeom>
        </p:spPr>
        <p:txBody>
          <a:bodyPr anchorCtr="0" anchor="t" bIns="113750" lIns="113750" spcFirstLastPara="1" rIns="113750" wrap="square" tIns="113750">
            <a:normAutofit fontScale="90000"/>
          </a:bodyPr>
          <a:lstStyle/>
          <a:p>
            <a:pPr indent="0" lvl="0" marL="0" rtl="0" algn="l">
              <a:spcBef>
                <a:spcPts val="0"/>
              </a:spcBef>
              <a:spcAft>
                <a:spcPts val="0"/>
              </a:spcAft>
              <a:buNone/>
            </a:pPr>
            <a:r>
              <a:rPr b="1" lang="en" sz="1200">
                <a:solidFill>
                  <a:schemeClr val="lt1"/>
                </a:solidFill>
                <a:latin typeface="BIZ UDPGothic"/>
                <a:ea typeface="BIZ UDPGothic"/>
                <a:cs typeface="BIZ UDPGothic"/>
                <a:sym typeface="BIZ UDPGothic"/>
              </a:rPr>
              <a:t>マッサージチェア</a:t>
            </a:r>
            <a:endParaRPr b="1" sz="1200">
              <a:solidFill>
                <a:schemeClr val="lt1"/>
              </a:solidFill>
              <a:latin typeface="BIZ UDPGothic"/>
              <a:ea typeface="BIZ UDPGothic"/>
              <a:cs typeface="BIZ UDPGothic"/>
              <a:sym typeface="BIZ UDP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